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0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5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1"/>
  </p:notesMasterIdLst>
  <p:sldIdLst>
    <p:sldId id="256" r:id="rId2"/>
    <p:sldId id="294" r:id="rId3"/>
    <p:sldId id="312" r:id="rId4"/>
    <p:sldId id="295" r:id="rId5"/>
    <p:sldId id="313" r:id="rId6"/>
    <p:sldId id="296" r:id="rId7"/>
    <p:sldId id="297" r:id="rId8"/>
    <p:sldId id="314" r:id="rId9"/>
    <p:sldId id="315" r:id="rId10"/>
    <p:sldId id="298" r:id="rId11"/>
    <p:sldId id="316" r:id="rId12"/>
    <p:sldId id="317" r:id="rId13"/>
    <p:sldId id="318" r:id="rId14"/>
    <p:sldId id="319" r:id="rId15"/>
    <p:sldId id="320" r:id="rId16"/>
    <p:sldId id="321" r:id="rId17"/>
    <p:sldId id="324" r:id="rId18"/>
    <p:sldId id="322" r:id="rId19"/>
    <p:sldId id="32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" userDrawn="1">
          <p15:clr>
            <a:srgbClr val="A4A3A4"/>
          </p15:clr>
        </p15:guide>
        <p15:guide id="2" pos="192" userDrawn="1">
          <p15:clr>
            <a:srgbClr val="A4A3A4"/>
          </p15:clr>
        </p15:guide>
        <p15:guide id="3" orient="horz" pos="4248" userDrawn="1">
          <p15:clr>
            <a:srgbClr val="A4A3A4"/>
          </p15:clr>
        </p15:guide>
        <p15:guide id="5" pos="7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1BA"/>
    <a:srgbClr val="88898B"/>
    <a:srgbClr val="C6CDE7"/>
    <a:srgbClr val="FFD800"/>
    <a:srgbClr val="7C91B7"/>
    <a:srgbClr val="7185B8"/>
    <a:srgbClr val="7789C0"/>
    <a:srgbClr val="4871B9"/>
    <a:srgbClr val="D20609"/>
    <a:srgbClr val="FEA5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98"/>
    <p:restoredTop sz="94658"/>
  </p:normalViewPr>
  <p:slideViewPr>
    <p:cSldViewPr snapToGrid="0">
      <p:cViewPr varScale="1">
        <p:scale>
          <a:sx n="104" d="100"/>
          <a:sy n="104" d="100"/>
        </p:scale>
        <p:origin x="224" y="448"/>
      </p:cViewPr>
      <p:guideLst>
        <p:guide orient="horz" pos="216"/>
        <p:guide pos="192"/>
        <p:guide orient="horz" pos="4248"/>
        <p:guide pos="722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28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E45324-E93F-4BBC-BC40-6D18B659D72E}" type="datetimeFigureOut">
              <a:t>8/7/24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20010-8A3C-49E8-AF93-C8A4AABC182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54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https://min4kids.org/minerals-your-house/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20010-8A3C-49E8-AF93-C8A4AABC18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35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https://min4kids.org/minerals-your-house/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20010-8A3C-49E8-AF93-C8A4AABC18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977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20010-8A3C-49E8-AF93-C8A4AABC18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1435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Kathiresan</a:t>
            </a:r>
            <a:r>
              <a:rPr lang="en-US" dirty="0"/>
              <a:t>, </a:t>
            </a:r>
            <a:r>
              <a:rPr lang="en-US" dirty="0" err="1"/>
              <a:t>Palanivel</a:t>
            </a:r>
            <a:r>
              <a:rPr lang="en-US" dirty="0"/>
              <a:t>. (2018). </a:t>
            </a:r>
            <a:r>
              <a:rPr lang="en-US" dirty="0" err="1"/>
              <a:t>e_Learning</a:t>
            </a:r>
            <a:r>
              <a:rPr lang="en-US" dirty="0"/>
              <a:t>/Reading Material on CRYSTALLOGRAPHY AND MINERALOGY - Paper Code MTIGT0306 - 6 Year Integrated </a:t>
            </a:r>
            <a:r>
              <a:rPr lang="en-US" dirty="0" err="1"/>
              <a:t>M.Tech</a:t>
            </a:r>
            <a:r>
              <a:rPr lang="en-US" dirty="0"/>
              <a:t>. Geological Technology and Geoinformatics being offered in CENTRE FOR REMOTE SENSING, Bharathidasan University, Tiruchirappalli-620 023.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20010-8A3C-49E8-AF93-C8A4AABC18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896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4720010-8A3C-49E8-AF93-C8A4AABC18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695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46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8307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518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990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7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404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6534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053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786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75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74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8/7/24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67266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jpeg"/><Relationship Id="rId7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in4kids.org/minerals-your-house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B63D3E6-99BD-2BF6-719E-A64A8CAD561D}"/>
              </a:ext>
            </a:extLst>
          </p:cNvPr>
          <p:cNvSpPr/>
          <p:nvPr/>
        </p:nvSpPr>
        <p:spPr>
          <a:xfrm>
            <a:off x="2428041" y="1978371"/>
            <a:ext cx="7335918" cy="1938606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Minerals</a:t>
            </a:r>
          </a:p>
        </p:txBody>
      </p:sp>
      <p:pic>
        <p:nvPicPr>
          <p:cNvPr id="12" name="Picture 11" descr="A close-up of a logo&#10;&#10;Description automatically generated">
            <a:extLst>
              <a:ext uri="{FF2B5EF4-FFF2-40B4-BE49-F238E27FC236}">
                <a16:creationId xmlns:a16="http://schemas.microsoft.com/office/drawing/2014/main" id="{FD599451-22EC-04FA-470F-D08C9E207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5737" y="4255864"/>
            <a:ext cx="4660526" cy="147850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5B7AA47-5CE6-47CD-E9A8-8BB4ACC4CAED}"/>
              </a:ext>
            </a:extLst>
          </p:cNvPr>
          <p:cNvSpPr txBox="1"/>
          <p:nvPr/>
        </p:nvSpPr>
        <p:spPr>
          <a:xfrm>
            <a:off x="3559088" y="1084285"/>
            <a:ext cx="5073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Introduction to</a:t>
            </a:r>
          </a:p>
        </p:txBody>
      </p:sp>
      <p:pic>
        <p:nvPicPr>
          <p:cNvPr id="3" name="Graphic 2" descr="Crystals with solid fill">
            <a:extLst>
              <a:ext uri="{FF2B5EF4-FFF2-40B4-BE49-F238E27FC236}">
                <a16:creationId xmlns:a16="http://schemas.microsoft.com/office/drawing/2014/main" id="{7B122468-3AED-8C22-726E-DE4CFCB8B6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558467" y="2920572"/>
            <a:ext cx="1121050" cy="1121050"/>
          </a:xfrm>
          <a:prstGeom prst="rect">
            <a:avLst/>
          </a:prstGeom>
        </p:spPr>
      </p:pic>
      <p:pic>
        <p:nvPicPr>
          <p:cNvPr id="4" name="Graphic 3" descr="Crystals with solid fill">
            <a:extLst>
              <a:ext uri="{FF2B5EF4-FFF2-40B4-BE49-F238E27FC236}">
                <a16:creationId xmlns:a16="http://schemas.microsoft.com/office/drawing/2014/main" id="{1ACF4843-3B95-1953-4AB2-0F8E42BC40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2508369" y="1886777"/>
            <a:ext cx="808347" cy="808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Color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555810" y="2263792"/>
            <a:ext cx="4811320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minerals can occur in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one color</a:t>
            </a:r>
          </a:p>
          <a:p>
            <a:r>
              <a:rPr lang="en-US" sz="1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by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chemical composition</a:t>
            </a:r>
          </a:p>
          <a:p>
            <a:r>
              <a:rPr lang="en-US" sz="1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elemental impurities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 in different colors</a:t>
            </a:r>
          </a:p>
        </p:txBody>
      </p:sp>
      <p:pic>
        <p:nvPicPr>
          <p:cNvPr id="5122" name="Picture 2" descr="Tumbled tourmalines | Many colors of tourmaline | Jarno | Flickr">
            <a:extLst>
              <a:ext uri="{FF2B5EF4-FFF2-40B4-BE49-F238E27FC236}">
                <a16:creationId xmlns:a16="http://schemas.microsoft.com/office/drawing/2014/main" id="{5863C244-CCFE-253B-D789-197FCE2D40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10898"/>
          <a:stretch/>
        </p:blipFill>
        <p:spPr bwMode="auto">
          <a:xfrm>
            <a:off x="8826831" y="2308228"/>
            <a:ext cx="2809359" cy="3379890"/>
          </a:xfrm>
          <a:prstGeom prst="roundRect">
            <a:avLst>
              <a:gd name="adj" fmla="val 9547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3A96654-1B59-C9CA-C776-E1D5A07F186F}"/>
              </a:ext>
            </a:extLst>
          </p:cNvPr>
          <p:cNvSpPr txBox="1"/>
          <p:nvPr/>
        </p:nvSpPr>
        <p:spPr>
          <a:xfrm>
            <a:off x="9525771" y="5691742"/>
            <a:ext cx="141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Tourmaline</a:t>
            </a:r>
          </a:p>
        </p:txBody>
      </p:sp>
      <p:pic>
        <p:nvPicPr>
          <p:cNvPr id="5124" name="Picture 4" descr="Amazonite 2 | Amazonite (= green microcline feldspar) (4.7 c… | Flickr">
            <a:extLst>
              <a:ext uri="{FF2B5EF4-FFF2-40B4-BE49-F238E27FC236}">
                <a16:creationId xmlns:a16="http://schemas.microsoft.com/office/drawing/2014/main" id="{1E3AAA1D-0F20-ED24-801E-B7EE9CA9DA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0" t="17578" r="6470" b="7636"/>
          <a:stretch/>
        </p:blipFill>
        <p:spPr bwMode="auto">
          <a:xfrm>
            <a:off x="5637908" y="2308228"/>
            <a:ext cx="2809359" cy="1640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>
            <a:extLst>
              <a:ext uri="{FF2B5EF4-FFF2-40B4-BE49-F238E27FC236}">
                <a16:creationId xmlns:a16="http://schemas.microsoft.com/office/drawing/2014/main" id="{06B50E43-9062-0858-2BB9-53EB952946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0" t="8224" r="12890" b="16534"/>
          <a:stretch/>
        </p:blipFill>
        <p:spPr bwMode="auto">
          <a:xfrm>
            <a:off x="5637908" y="4047864"/>
            <a:ext cx="2809359" cy="164025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949843A-D875-A0C9-F973-A5E62C7EF93A}"/>
              </a:ext>
            </a:extLst>
          </p:cNvPr>
          <p:cNvSpPr txBox="1"/>
          <p:nvPr/>
        </p:nvSpPr>
        <p:spPr>
          <a:xfrm>
            <a:off x="5415100" y="5706252"/>
            <a:ext cx="325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and Pink Feldspar</a:t>
            </a:r>
          </a:p>
        </p:txBody>
      </p:sp>
    </p:spTree>
    <p:extLst>
      <p:ext uri="{BB962C8B-B14F-4D97-AF65-F5344CB8AC3E}">
        <p14:creationId xmlns:p14="http://schemas.microsoft.com/office/powerpoint/2010/main" val="4247850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FD9ACD3-7545-E6D1-E3DE-96C871038D34}"/>
              </a:ext>
            </a:extLst>
          </p:cNvPr>
          <p:cNvGrpSpPr/>
          <p:nvPr/>
        </p:nvGrpSpPr>
        <p:grpSpPr>
          <a:xfrm>
            <a:off x="1842100" y="2425137"/>
            <a:ext cx="8507801" cy="3545860"/>
            <a:chOff x="2162141" y="2545057"/>
            <a:chExt cx="8507801" cy="3545860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9C0B613B-2B54-2AAD-5402-10FE80C51FD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02" t="6786" r="67654" b="5148"/>
            <a:stretch/>
          </p:blipFill>
          <p:spPr bwMode="auto">
            <a:xfrm>
              <a:off x="2162141" y="2545057"/>
              <a:ext cx="2324135" cy="354586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0292B269-6708-C366-6287-D8D80BF4032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75" t="6786" r="40767" b="5148"/>
            <a:stretch/>
          </p:blipFill>
          <p:spPr bwMode="auto">
            <a:xfrm>
              <a:off x="4925531" y="2545057"/>
              <a:ext cx="2103050" cy="354586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6EBA9C2A-A4DB-00B1-96B2-223E78FB2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38" t="6786" r="3047" b="5148"/>
            <a:stretch/>
          </p:blipFill>
          <p:spPr bwMode="auto">
            <a:xfrm>
              <a:off x="7467836" y="2545057"/>
              <a:ext cx="3202106" cy="3545860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Clarity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555810" y="1808123"/>
            <a:ext cx="11080380" cy="6309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35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clearness or lucidity </a:t>
            </a:r>
            <a:r>
              <a:rPr lang="en-US" sz="35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color of a mineral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89E604D-DBF8-1948-1B6E-40C9C49A10DF}"/>
              </a:ext>
            </a:extLst>
          </p:cNvPr>
          <p:cNvSpPr txBox="1"/>
          <p:nvPr/>
        </p:nvSpPr>
        <p:spPr>
          <a:xfrm>
            <a:off x="4523843" y="6011020"/>
            <a:ext cx="2266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Translucent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CD5722D-17A0-AB9A-4139-691EACB70EFD}"/>
              </a:ext>
            </a:extLst>
          </p:cNvPr>
          <p:cNvSpPr txBox="1"/>
          <p:nvPr/>
        </p:nvSpPr>
        <p:spPr>
          <a:xfrm>
            <a:off x="2029490" y="6011021"/>
            <a:ext cx="194935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BFAC0-27A8-79E0-34B8-7E5CD9C7231E}"/>
              </a:ext>
            </a:extLst>
          </p:cNvPr>
          <p:cNvSpPr txBox="1"/>
          <p:nvPr/>
        </p:nvSpPr>
        <p:spPr>
          <a:xfrm>
            <a:off x="7957695" y="6011020"/>
            <a:ext cx="15376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Opaque</a:t>
            </a:r>
          </a:p>
        </p:txBody>
      </p:sp>
    </p:spTree>
    <p:extLst>
      <p:ext uri="{BB962C8B-B14F-4D97-AF65-F5344CB8AC3E}">
        <p14:creationId xmlns:p14="http://schemas.microsoft.com/office/powerpoint/2010/main" val="17039601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4">
            <a:extLst>
              <a:ext uri="{FF2B5EF4-FFF2-40B4-BE49-F238E27FC236}">
                <a16:creationId xmlns:a16="http://schemas.microsoft.com/office/drawing/2014/main" id="{D2B79651-D047-FD75-31EB-44E1E0FFA406}"/>
              </a:ext>
            </a:extLst>
          </p:cNvPr>
          <p:cNvSpPr/>
          <p:nvPr/>
        </p:nvSpPr>
        <p:spPr>
          <a:xfrm rot="-5400000">
            <a:off x="4665003" y="-1125020"/>
            <a:ext cx="2861993" cy="11080379"/>
          </a:xfrm>
          <a:prstGeom prst="roundRect">
            <a:avLst>
              <a:gd name="adj" fmla="val 7763"/>
            </a:avLst>
          </a:prstGeom>
          <a:solidFill>
            <a:srgbClr val="C6C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Cleavage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555810" y="1913991"/>
            <a:ext cx="1108038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tendency of a mineral to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break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along a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 of weakness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within the crystalline structure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C9B85D8F-EDD1-716A-54CE-69CAB0AB1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936"/>
          <a:stretch/>
        </p:blipFill>
        <p:spPr bwMode="auto">
          <a:xfrm>
            <a:off x="696921" y="3415497"/>
            <a:ext cx="5233417" cy="162109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C909B9F-FD4E-EB57-A86F-07103EFF7689}"/>
              </a:ext>
            </a:extLst>
          </p:cNvPr>
          <p:cNvSpPr txBox="1">
            <a:spLocks/>
          </p:cNvSpPr>
          <p:nvPr/>
        </p:nvSpPr>
        <p:spPr>
          <a:xfrm>
            <a:off x="1214541" y="5152669"/>
            <a:ext cx="852889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Basal</a:t>
            </a:r>
            <a:endParaRPr lang="en-US" sz="1200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29E2357-191E-4ADD-8000-DF3F13570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56" b="-658"/>
          <a:stretch/>
        </p:blipFill>
        <p:spPr bwMode="auto">
          <a:xfrm>
            <a:off x="6014942" y="3315351"/>
            <a:ext cx="5233417" cy="182139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3C031A9-00C3-F8DF-6CAB-CFF13E9CF943}"/>
              </a:ext>
            </a:extLst>
          </p:cNvPr>
          <p:cNvSpPr txBox="1">
            <a:spLocks/>
          </p:cNvSpPr>
          <p:nvPr/>
        </p:nvSpPr>
        <p:spPr>
          <a:xfrm>
            <a:off x="2813482" y="5152669"/>
            <a:ext cx="1210154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Prismatic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F51FB6AD-CABF-CD09-9587-25AE877F0B2F}"/>
              </a:ext>
            </a:extLst>
          </p:cNvPr>
          <p:cNvSpPr txBox="1">
            <a:spLocks/>
          </p:cNvSpPr>
          <p:nvPr/>
        </p:nvSpPr>
        <p:spPr>
          <a:xfrm>
            <a:off x="4334435" y="5152974"/>
            <a:ext cx="1210154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Cubic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E05B5BB9-448B-E577-81EA-40E0531E4F26}"/>
              </a:ext>
            </a:extLst>
          </p:cNvPr>
          <p:cNvSpPr txBox="1">
            <a:spLocks/>
          </p:cNvSpPr>
          <p:nvPr/>
        </p:nvSpPr>
        <p:spPr>
          <a:xfrm>
            <a:off x="6090754" y="5156230"/>
            <a:ext cx="1699269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Rombohedric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602E4FB-3253-D2A2-B085-776054434CAB}"/>
              </a:ext>
            </a:extLst>
          </p:cNvPr>
          <p:cNvSpPr txBox="1">
            <a:spLocks/>
          </p:cNvSpPr>
          <p:nvPr/>
        </p:nvSpPr>
        <p:spPr>
          <a:xfrm>
            <a:off x="8055805" y="5156230"/>
            <a:ext cx="1699269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Octahedric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9AB2C34-5654-C8C4-665A-3A050D540527}"/>
              </a:ext>
            </a:extLst>
          </p:cNvPr>
          <p:cNvSpPr txBox="1">
            <a:spLocks/>
          </p:cNvSpPr>
          <p:nvPr/>
        </p:nvSpPr>
        <p:spPr>
          <a:xfrm>
            <a:off x="9755074" y="5152669"/>
            <a:ext cx="1699269" cy="4301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Dodecahedric</a:t>
            </a:r>
            <a:endParaRPr lang="en-US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49AFC4C3-F48B-2EC4-65B7-F4A857A3CA17}"/>
              </a:ext>
            </a:extLst>
          </p:cNvPr>
          <p:cNvSpPr txBox="1">
            <a:spLocks/>
          </p:cNvSpPr>
          <p:nvPr/>
        </p:nvSpPr>
        <p:spPr>
          <a:xfrm>
            <a:off x="3327394" y="6062853"/>
            <a:ext cx="5526719" cy="42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Cleavage Types</a:t>
            </a:r>
          </a:p>
        </p:txBody>
      </p:sp>
    </p:spTree>
    <p:extLst>
      <p:ext uri="{BB962C8B-B14F-4D97-AF65-F5344CB8AC3E}">
        <p14:creationId xmlns:p14="http://schemas.microsoft.com/office/powerpoint/2010/main" val="1530569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4">
            <a:extLst>
              <a:ext uri="{FF2B5EF4-FFF2-40B4-BE49-F238E27FC236}">
                <a16:creationId xmlns:a16="http://schemas.microsoft.com/office/drawing/2014/main" id="{E0F17F7A-C1E4-43E4-05F5-442847BC6F12}"/>
              </a:ext>
            </a:extLst>
          </p:cNvPr>
          <p:cNvSpPr/>
          <p:nvPr/>
        </p:nvSpPr>
        <p:spPr>
          <a:xfrm rot="-5400000">
            <a:off x="5526846" y="-34912"/>
            <a:ext cx="1138304" cy="11080379"/>
          </a:xfrm>
          <a:prstGeom prst="roundRect">
            <a:avLst/>
          </a:prstGeom>
          <a:solidFill>
            <a:srgbClr val="C6C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Fracture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384343" y="1866499"/>
            <a:ext cx="11423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way a mineral breaks along </a:t>
            </a:r>
            <a:r>
              <a:rPr lang="en-US" sz="36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surfaces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A0B21F-E87A-0F31-DF46-225D6C927FBE}"/>
              </a:ext>
            </a:extLst>
          </p:cNvPr>
          <p:cNvSpPr txBox="1"/>
          <p:nvPr/>
        </p:nvSpPr>
        <p:spPr>
          <a:xfrm>
            <a:off x="1397096" y="2806646"/>
            <a:ext cx="1023909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Conchoidal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fracture (smoothly curved like broken glass)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Irregular/uneven 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fracture (rough)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Splintery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fracture (like wood)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Hackly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fracture (jagged ends)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8CCED-96E7-6402-6A6D-68011070A9F3}"/>
              </a:ext>
            </a:extLst>
          </p:cNvPr>
          <p:cNvSpPr txBox="1"/>
          <p:nvPr/>
        </p:nvSpPr>
        <p:spPr>
          <a:xfrm>
            <a:off x="620376" y="5233947"/>
            <a:ext cx="114233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minerals have fracture, but NOT all minerals have cleavage</a:t>
            </a:r>
          </a:p>
        </p:txBody>
      </p:sp>
    </p:spTree>
    <p:extLst>
      <p:ext uri="{BB962C8B-B14F-4D97-AF65-F5344CB8AC3E}">
        <p14:creationId xmlns:p14="http://schemas.microsoft.com/office/powerpoint/2010/main" val="2967068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Luster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3128057" y="3779007"/>
            <a:ext cx="2758052" cy="846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Metallic</a:t>
            </a:r>
          </a:p>
          <a:p>
            <a:r>
              <a:rPr lang="en-US" sz="2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(looks like metal)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2B4C53-C313-BE98-F9C4-713688C56F9E}"/>
              </a:ext>
            </a:extLst>
          </p:cNvPr>
          <p:cNvSpPr txBox="1"/>
          <p:nvPr/>
        </p:nvSpPr>
        <p:spPr>
          <a:xfrm>
            <a:off x="384343" y="1866499"/>
            <a:ext cx="114233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Describes how the mineral surface </a:t>
            </a:r>
            <a:r>
              <a:rPr lang="en-US" sz="36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reflects light</a:t>
            </a:r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D3A973AA-106A-D64F-D731-22CC6D0CD3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0" r="5788"/>
          <a:stretch/>
        </p:blipFill>
        <p:spPr bwMode="auto">
          <a:xfrm>
            <a:off x="904478" y="3148274"/>
            <a:ext cx="2104829" cy="21031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9B9DBB7A-CCAB-55FA-D9AB-60092DE9A8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0" r="3660"/>
          <a:stretch/>
        </p:blipFill>
        <p:spPr bwMode="auto">
          <a:xfrm>
            <a:off x="6866626" y="3150640"/>
            <a:ext cx="2098527" cy="210312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8DB41F-2F97-CE8A-640B-61C97A5C4EF5}"/>
              </a:ext>
            </a:extLst>
          </p:cNvPr>
          <p:cNvSpPr txBox="1"/>
          <p:nvPr/>
        </p:nvSpPr>
        <p:spPr>
          <a:xfrm>
            <a:off x="809477" y="6164432"/>
            <a:ext cx="986528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Non-metallic luster is described as </a:t>
            </a:r>
            <a:r>
              <a:rPr lang="en-US" sz="21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earthy, waxy, vitreous, pearly, </a:t>
            </a:r>
            <a:r>
              <a:rPr lang="en-US" sz="2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1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silky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E6D01-5558-76BC-F717-C338C5BDEF04}"/>
              </a:ext>
            </a:extLst>
          </p:cNvPr>
          <p:cNvSpPr txBox="1"/>
          <p:nvPr/>
        </p:nvSpPr>
        <p:spPr>
          <a:xfrm>
            <a:off x="9066896" y="3591308"/>
            <a:ext cx="268885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Non-metallic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(does not look </a:t>
            </a:r>
          </a:p>
          <a:p>
            <a:r>
              <a:rPr lang="en-US" sz="21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metal)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217B05CB-A306-2E8B-55EA-E96D0E6DB625}"/>
              </a:ext>
            </a:extLst>
          </p:cNvPr>
          <p:cNvSpPr txBox="1">
            <a:spLocks/>
          </p:cNvSpPr>
          <p:nvPr/>
        </p:nvSpPr>
        <p:spPr>
          <a:xfrm>
            <a:off x="7046452" y="5253760"/>
            <a:ext cx="1738873" cy="421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Corundum</a:t>
            </a:r>
            <a:endParaRPr lang="en-US" sz="2300" dirty="0">
              <a:solidFill>
                <a:srgbClr val="0051BA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959C6A9-3FAA-B21E-3AC7-C6F66EFF546F}"/>
              </a:ext>
            </a:extLst>
          </p:cNvPr>
          <p:cNvSpPr txBox="1">
            <a:spLocks/>
          </p:cNvSpPr>
          <p:nvPr/>
        </p:nvSpPr>
        <p:spPr>
          <a:xfrm>
            <a:off x="1372557" y="5253760"/>
            <a:ext cx="1168669" cy="421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Galena</a:t>
            </a:r>
            <a:endParaRPr lang="en-US" sz="2300" dirty="0">
              <a:solidFill>
                <a:srgbClr val="0051BA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7837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cs typeface="Calibri"/>
              </a:rPr>
              <a:t>Streak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658562" y="2529024"/>
            <a:ext cx="7961710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streak of a mineral shows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less variation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the color of the mineral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minerals have only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streak color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White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streaks are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therefore they are NOT diagnostic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Minerals that are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harder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the streak plate will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show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streak</a:t>
            </a:r>
          </a:p>
          <a:p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20081B-9667-69A4-99D7-399B67B426C4}"/>
              </a:ext>
            </a:extLst>
          </p:cNvPr>
          <p:cNvSpPr txBox="1"/>
          <p:nvPr/>
        </p:nvSpPr>
        <p:spPr>
          <a:xfrm>
            <a:off x="352059" y="1779825"/>
            <a:ext cx="11487882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9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  <a:r>
              <a:rPr lang="en-US" sz="2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a mineral after it has been ground to fine </a:t>
            </a:r>
            <a:r>
              <a:rPr lang="en-US" sz="29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powder</a:t>
            </a:r>
          </a:p>
        </p:txBody>
      </p:sp>
      <p:pic>
        <p:nvPicPr>
          <p:cNvPr id="10248" name="Picture 8">
            <a:extLst>
              <a:ext uri="{FF2B5EF4-FFF2-40B4-BE49-F238E27FC236}">
                <a16:creationId xmlns:a16="http://schemas.microsoft.com/office/drawing/2014/main" id="{3F0288EF-A7C5-C222-5CBF-C2D1DD7FC0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335511" y="2935703"/>
            <a:ext cx="3539269" cy="272591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36735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cs typeface="Calibri"/>
              </a:rPr>
              <a:t>Hardness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0" y="1772498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ability of a mineral to </a:t>
            </a:r>
            <a:r>
              <a:rPr lang="en-US" sz="32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resist abrasion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571B10-67C2-C000-9844-AE8A65201194}"/>
              </a:ext>
            </a:extLst>
          </p:cNvPr>
          <p:cNvSpPr txBox="1"/>
          <p:nvPr/>
        </p:nvSpPr>
        <p:spPr>
          <a:xfrm>
            <a:off x="1281985" y="2760551"/>
            <a:ext cx="9380901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 using the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Mohs Hardness Scale</a:t>
            </a:r>
          </a:p>
          <a:p>
            <a:r>
              <a:rPr lang="en-US" sz="1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Ranked from 1 (very soft) to 10 (very hard)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Diamonds</a:t>
            </a: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the hardest known mineral, and are the only naturally occurring material ranked at 10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scale has an </a:t>
            </a:r>
            <a:r>
              <a:rPr lang="en-US" sz="28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exponential curve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difference between a hardness of 8 and 9 is </a:t>
            </a:r>
            <a:r>
              <a:rPr lang="en-US" sz="2400" b="1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bigger</a:t>
            </a:r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than the difference between a hardness of 1 and 2</a:t>
            </a:r>
          </a:p>
        </p:txBody>
      </p:sp>
      <p:sp>
        <p:nvSpPr>
          <p:cNvPr id="9" name="Diamond 8">
            <a:extLst>
              <a:ext uri="{FF2B5EF4-FFF2-40B4-BE49-F238E27FC236}">
                <a16:creationId xmlns:a16="http://schemas.microsoft.com/office/drawing/2014/main" id="{810285EB-71B3-2B5B-6DDF-F16DACC45102}"/>
              </a:ext>
            </a:extLst>
          </p:cNvPr>
          <p:cNvSpPr/>
          <p:nvPr/>
        </p:nvSpPr>
        <p:spPr>
          <a:xfrm>
            <a:off x="1327288" y="4169797"/>
            <a:ext cx="226540" cy="306049"/>
          </a:xfrm>
          <a:prstGeom prst="diamond">
            <a:avLst/>
          </a:prstGeom>
          <a:solidFill>
            <a:schemeClr val="tx1"/>
          </a:solidFill>
          <a:ln>
            <a:solidFill>
              <a:srgbClr val="0051B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973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9756ADED-9D8E-3113-8924-527A576F5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43" y="0"/>
            <a:ext cx="5151914" cy="6869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4">
            <a:extLst>
              <a:ext uri="{FF2B5EF4-FFF2-40B4-BE49-F238E27FC236}">
                <a16:creationId xmlns:a16="http://schemas.microsoft.com/office/drawing/2014/main" id="{B3E7D8A1-336E-9EB0-24A1-4D8968C6F4AC}"/>
              </a:ext>
            </a:extLst>
          </p:cNvPr>
          <p:cNvSpPr/>
          <p:nvPr/>
        </p:nvSpPr>
        <p:spPr>
          <a:xfrm rot="-5400000">
            <a:off x="657726" y="2434909"/>
            <a:ext cx="2467779" cy="1988181"/>
          </a:xfrm>
          <a:prstGeom prst="round2Same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EFBB5A-895A-D1E8-0FB5-5E188348AE6F}"/>
              </a:ext>
            </a:extLst>
          </p:cNvPr>
          <p:cNvSpPr txBox="1"/>
          <p:nvPr/>
        </p:nvSpPr>
        <p:spPr>
          <a:xfrm>
            <a:off x="1135328" y="2276654"/>
            <a:ext cx="2384715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800" b="1" dirty="0">
                <a:latin typeface="Arial Narrow"/>
                <a:ea typeface="Calibri"/>
                <a:cs typeface="Calibri"/>
              </a:rPr>
              <a:t>The Mohs Scale</a:t>
            </a:r>
            <a:endParaRPr lang="en-US" sz="4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2859738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cs typeface="Calibri"/>
              </a:rPr>
              <a:t>Other Properties</a:t>
            </a:r>
            <a:endParaRPr lang="en-US" sz="4800" b="1" dirty="0">
              <a:latin typeface="Arial Narro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96266E-CE84-E8D0-132E-4F8E10C49B45}"/>
              </a:ext>
            </a:extLst>
          </p:cNvPr>
          <p:cNvSpPr txBox="1"/>
          <p:nvPr/>
        </p:nvSpPr>
        <p:spPr>
          <a:xfrm>
            <a:off x="2469118" y="2074573"/>
            <a:ext cx="7253764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Magnetism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Gravity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Taste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Radioactivity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Fluorescence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Tenacity (resistance to breakage)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Reaction to hydrochloric acid (HCl)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Striations</a:t>
            </a:r>
          </a:p>
        </p:txBody>
      </p:sp>
    </p:spTree>
    <p:extLst>
      <p:ext uri="{BB962C8B-B14F-4D97-AF65-F5344CB8AC3E}">
        <p14:creationId xmlns:p14="http://schemas.microsoft.com/office/powerpoint/2010/main" val="25706960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EA67CA9-DC3A-3F17-0FC1-AD8146F65D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2531537"/>
              </p:ext>
            </p:extLst>
          </p:nvPr>
        </p:nvGraphicFramePr>
        <p:xfrm>
          <a:off x="723900" y="2073454"/>
          <a:ext cx="10744200" cy="319077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0700">
                  <a:extLst>
                    <a:ext uri="{9D8B030D-6E8A-4147-A177-3AD203B41FA5}">
                      <a16:colId xmlns:a16="http://schemas.microsoft.com/office/drawing/2014/main" val="4186746362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41077534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070403309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2190953849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1359089714"/>
                    </a:ext>
                  </a:extLst>
                </a:gridCol>
                <a:gridCol w="1790700">
                  <a:extLst>
                    <a:ext uri="{9D8B030D-6E8A-4147-A177-3AD203B41FA5}">
                      <a16:colId xmlns:a16="http://schemas.microsoft.com/office/drawing/2014/main" val="3833332943"/>
                    </a:ext>
                  </a:extLst>
                </a:gridCol>
              </a:tblGrid>
              <a:tr h="63045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Sample #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Crystal Structure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Color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Luster</a:t>
                      </a:r>
                    </a:p>
                    <a:p>
                      <a:pPr algn="ctr"/>
                      <a:r>
                        <a:rPr lang="en-US" sz="1100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(Metallic/Non-metallic)</a:t>
                      </a:r>
                      <a:endParaRPr lang="en-US" sz="1200" i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Streak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Mineral Name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51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596132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Isometric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Gold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Metallic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Black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Pyrite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94795603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0473386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77522624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3502546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0711227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4289770"/>
                  </a:ext>
                </a:extLst>
              </a:tr>
              <a:tr h="36526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8618325"/>
                  </a:ext>
                </a:extLst>
              </a:tr>
            </a:tbl>
          </a:graphicData>
        </a:graphic>
      </p:graphicFrame>
      <p:sp>
        <p:nvSpPr>
          <p:cNvPr id="5" name="Rectangle 14">
            <a:extLst>
              <a:ext uri="{FF2B5EF4-FFF2-40B4-BE49-F238E27FC236}">
                <a16:creationId xmlns:a16="http://schemas.microsoft.com/office/drawing/2014/main" id="{007B3064-5063-4DD9-472B-23C5C01A28E0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9F67D65-62FC-D48A-1191-50A34F7CE9DA}"/>
              </a:ext>
            </a:extLst>
          </p:cNvPr>
          <p:cNvSpPr txBox="1"/>
          <p:nvPr/>
        </p:nvSpPr>
        <p:spPr>
          <a:xfrm>
            <a:off x="1689521" y="669818"/>
            <a:ext cx="8812959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cs typeface="Calibri"/>
              </a:rPr>
              <a:t>Mineral Identification Activity</a:t>
            </a:r>
            <a:endParaRPr lang="en-US" sz="4800" b="1" dirty="0">
              <a:latin typeface="Arial Narrow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6EEC0-EA59-7ABA-123F-E8FA41B51507}"/>
              </a:ext>
            </a:extLst>
          </p:cNvPr>
          <p:cNvSpPr txBox="1"/>
          <p:nvPr/>
        </p:nvSpPr>
        <p:spPr>
          <a:xfrm>
            <a:off x="726582" y="5574581"/>
            <a:ext cx="10738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provide word bank and/or partially filled in table to decrease difficulty for lower grade levels</a:t>
            </a:r>
          </a:p>
        </p:txBody>
      </p:sp>
    </p:spTree>
    <p:extLst>
      <p:ext uri="{BB962C8B-B14F-4D97-AF65-F5344CB8AC3E}">
        <p14:creationId xmlns:p14="http://schemas.microsoft.com/office/powerpoint/2010/main" val="4143215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B033BA50-5051-567D-71B2-79DE3132CAE9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4C3E48C-E575-ACE4-D910-942BCF42068B}"/>
              </a:ext>
            </a:extLst>
          </p:cNvPr>
          <p:cNvSpPr txBox="1"/>
          <p:nvPr/>
        </p:nvSpPr>
        <p:spPr>
          <a:xfrm>
            <a:off x="2242537" y="669818"/>
            <a:ext cx="7706926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cs typeface="Calibri"/>
              </a:rPr>
              <a:t>Requirements to be a Mineral</a:t>
            </a:r>
            <a:endParaRPr lang="en-US" sz="4800" b="1" dirty="0">
              <a:latin typeface="Arial Narrow"/>
            </a:endParaRP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6200E48-F4FB-F1E4-ECE4-461526BBC07B}"/>
              </a:ext>
            </a:extLst>
          </p:cNvPr>
          <p:cNvGrpSpPr/>
          <p:nvPr/>
        </p:nvGrpSpPr>
        <p:grpSpPr>
          <a:xfrm>
            <a:off x="1479495" y="1988690"/>
            <a:ext cx="9484018" cy="2402628"/>
            <a:chOff x="1410222" y="2418185"/>
            <a:chExt cx="9484018" cy="2402628"/>
          </a:xfrm>
        </p:grpSpPr>
        <p:sp>
          <p:nvSpPr>
            <p:cNvPr id="5" name="Text Placeholder 2">
              <a:extLst>
                <a:ext uri="{FF2B5EF4-FFF2-40B4-BE49-F238E27FC236}">
                  <a16:creationId xmlns:a16="http://schemas.microsoft.com/office/drawing/2014/main" id="{CF20A6D5-85B4-45D8-88B2-4EF5E4CE4E7E}"/>
                </a:ext>
              </a:extLst>
            </p:cNvPr>
            <p:cNvSpPr txBox="1">
              <a:spLocks/>
            </p:cNvSpPr>
            <p:nvPr/>
          </p:nvSpPr>
          <p:spPr>
            <a:xfrm>
              <a:off x="1410222" y="2418185"/>
              <a:ext cx="4356523" cy="240262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Naturally occurring</a:t>
              </a:r>
            </a:p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Inorganic </a:t>
              </a:r>
            </a:p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Solid</a:t>
              </a:r>
            </a:p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Crystalline structure</a:t>
              </a:r>
            </a:p>
          </p:txBody>
        </p:sp>
        <p:sp>
          <p:nvSpPr>
            <p:cNvPr id="8" name="Text Placeholder 2">
              <a:extLst>
                <a:ext uri="{FF2B5EF4-FFF2-40B4-BE49-F238E27FC236}">
                  <a16:creationId xmlns:a16="http://schemas.microsoft.com/office/drawing/2014/main" id="{AF5AA268-7AAB-D9B3-D487-40E136F894BE}"/>
                </a:ext>
              </a:extLst>
            </p:cNvPr>
            <p:cNvSpPr txBox="1">
              <a:spLocks/>
            </p:cNvSpPr>
            <p:nvPr/>
          </p:nvSpPr>
          <p:spPr>
            <a:xfrm>
              <a:off x="6149789" y="2485210"/>
              <a:ext cx="4744451" cy="201919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Characteristic chemical composition</a:t>
              </a:r>
            </a:p>
            <a:p>
              <a:pPr marL="342900" indent="-34290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en-US" sz="2800" dirty="0">
                  <a:solidFill>
                    <a:schemeClr val="bg1">
                      <a:lumMod val="95000"/>
                      <a:lumOff val="5000"/>
                    </a:schemeClr>
                  </a:solidFill>
                  <a:latin typeface="Arial"/>
                  <a:ea typeface="Calibri" panose="020F0502020204030204"/>
                  <a:cs typeface="Arial"/>
                </a:rPr>
                <a:t>Distinctive physical properties</a:t>
              </a:r>
            </a:p>
          </p:txBody>
        </p:sp>
      </p:grpSp>
      <p:pic>
        <p:nvPicPr>
          <p:cNvPr id="2050" name="Picture 2">
            <a:extLst>
              <a:ext uri="{FF2B5EF4-FFF2-40B4-BE49-F238E27FC236}">
                <a16:creationId xmlns:a16="http://schemas.microsoft.com/office/drawing/2014/main" id="{A874D1DD-0604-F862-1289-E85744155C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8" b="3546"/>
          <a:stretch/>
        </p:blipFill>
        <p:spPr bwMode="auto">
          <a:xfrm>
            <a:off x="5361024" y="4665688"/>
            <a:ext cx="1469953" cy="1463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C4B6D33-C918-08A1-EF75-C366929F0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2" r="3721"/>
          <a:stretch/>
        </p:blipFill>
        <p:spPr bwMode="auto">
          <a:xfrm>
            <a:off x="3474014" y="4665103"/>
            <a:ext cx="1462787" cy="1463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0A6AE549-3D71-610F-E70B-E170FEB3B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6752" y="4665103"/>
            <a:ext cx="1463040" cy="1463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0A615124-E819-AD6C-7F69-ECEFFFDB3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69" r="8214" b="7976"/>
          <a:stretch/>
        </p:blipFill>
        <p:spPr bwMode="auto">
          <a:xfrm>
            <a:off x="9153225" y="4665103"/>
            <a:ext cx="1469954" cy="1463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66146465-11A9-CECD-5E4B-05A5961194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31"/>
          <a:stretch/>
        </p:blipFill>
        <p:spPr bwMode="auto">
          <a:xfrm>
            <a:off x="7255200" y="4665103"/>
            <a:ext cx="1462014" cy="146304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54C4FAD-85BC-DE3A-24A2-4860364413B3}"/>
              </a:ext>
            </a:extLst>
          </p:cNvPr>
          <p:cNvSpPr txBox="1">
            <a:spLocks/>
          </p:cNvSpPr>
          <p:nvPr/>
        </p:nvSpPr>
        <p:spPr>
          <a:xfrm>
            <a:off x="1575989" y="6091476"/>
            <a:ext cx="1462014" cy="439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Arial"/>
              </a:rPr>
              <a:t>Copper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1A26050F-1A3E-1CC6-0F1D-1A2401A5E7F1}"/>
              </a:ext>
            </a:extLst>
          </p:cNvPr>
          <p:cNvSpPr txBox="1">
            <a:spLocks/>
          </p:cNvSpPr>
          <p:nvPr/>
        </p:nvSpPr>
        <p:spPr>
          <a:xfrm>
            <a:off x="3477984" y="6091476"/>
            <a:ext cx="1462014" cy="439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Arial"/>
              </a:rPr>
              <a:t>Fluorite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28ED25D-209A-2D59-2847-69BF99946CFB}"/>
              </a:ext>
            </a:extLst>
          </p:cNvPr>
          <p:cNvSpPr txBox="1">
            <a:spLocks/>
          </p:cNvSpPr>
          <p:nvPr/>
        </p:nvSpPr>
        <p:spPr>
          <a:xfrm>
            <a:off x="5388431" y="6091475"/>
            <a:ext cx="1462014" cy="439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Arial"/>
              </a:rPr>
              <a:t>Pyrite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C0ED4C6-56EE-B8D2-20E3-B3BFFA12A5CD}"/>
              </a:ext>
            </a:extLst>
          </p:cNvPr>
          <p:cNvSpPr txBox="1">
            <a:spLocks/>
          </p:cNvSpPr>
          <p:nvPr/>
        </p:nvSpPr>
        <p:spPr>
          <a:xfrm>
            <a:off x="7274668" y="6091474"/>
            <a:ext cx="1462014" cy="439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Arial"/>
              </a:rPr>
              <a:t>Tourmaline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05935C1-EF8D-CBB8-760B-86B5E38678D8}"/>
              </a:ext>
            </a:extLst>
          </p:cNvPr>
          <p:cNvSpPr txBox="1">
            <a:spLocks/>
          </p:cNvSpPr>
          <p:nvPr/>
        </p:nvSpPr>
        <p:spPr>
          <a:xfrm>
            <a:off x="9168844" y="6091474"/>
            <a:ext cx="1462014" cy="43995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1800" dirty="0">
                <a:solidFill>
                  <a:schemeClr val="bg1">
                    <a:lumMod val="95000"/>
                    <a:lumOff val="5000"/>
                  </a:schemeClr>
                </a:solidFill>
                <a:latin typeface="Arial"/>
                <a:ea typeface="Calibri" panose="020F0502020204030204"/>
                <a:cs typeface="Arial"/>
              </a:rPr>
              <a:t>Sulfur</a:t>
            </a:r>
          </a:p>
        </p:txBody>
      </p:sp>
    </p:spTree>
    <p:extLst>
      <p:ext uri="{BB962C8B-B14F-4D97-AF65-F5344CB8AC3E}">
        <p14:creationId xmlns:p14="http://schemas.microsoft.com/office/powerpoint/2010/main" val="2276935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14">
            <a:extLst>
              <a:ext uri="{FF2B5EF4-FFF2-40B4-BE49-F238E27FC236}">
                <a16:creationId xmlns:a16="http://schemas.microsoft.com/office/drawing/2014/main" id="{6A54EE6C-47DE-1DD3-2128-6D84FAFDDDA7}"/>
              </a:ext>
            </a:extLst>
          </p:cNvPr>
          <p:cNvSpPr/>
          <p:nvPr/>
        </p:nvSpPr>
        <p:spPr>
          <a:xfrm rot="16200000">
            <a:off x="9349034" y="3198579"/>
            <a:ext cx="2069907" cy="1870363"/>
          </a:xfrm>
          <a:prstGeom prst="roundRect">
            <a:avLst/>
          </a:prstGeom>
          <a:solidFill>
            <a:srgbClr val="C6C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8890D9E4-5918-E130-083F-7EE2ACE6488D}"/>
              </a:ext>
            </a:extLst>
          </p:cNvPr>
          <p:cNvSpPr/>
          <p:nvPr/>
        </p:nvSpPr>
        <p:spPr>
          <a:xfrm rot="16200000">
            <a:off x="2984639" y="956112"/>
            <a:ext cx="2095700" cy="6343757"/>
          </a:xfrm>
          <a:prstGeom prst="roundRect">
            <a:avLst/>
          </a:prstGeom>
          <a:solidFill>
            <a:srgbClr val="C6CDE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7DD3DC9F-BB2B-6A1F-97A3-E6C81BA5CB8A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C29669A-7C77-A24F-264A-812915388144}"/>
              </a:ext>
            </a:extLst>
          </p:cNvPr>
          <p:cNvGrpSpPr/>
          <p:nvPr/>
        </p:nvGrpSpPr>
        <p:grpSpPr>
          <a:xfrm>
            <a:off x="5573616" y="3317497"/>
            <a:ext cx="1371570" cy="1802501"/>
            <a:chOff x="4108353" y="2589807"/>
            <a:chExt cx="1371570" cy="1802501"/>
          </a:xfrm>
        </p:grpSpPr>
        <p:pic>
          <p:nvPicPr>
            <p:cNvPr id="1030" name="Picture 6">
              <a:extLst>
                <a:ext uri="{FF2B5EF4-FFF2-40B4-BE49-F238E27FC236}">
                  <a16:creationId xmlns:a16="http://schemas.microsoft.com/office/drawing/2014/main" id="{624FF286-3FDE-7D68-0BB9-2A8B2635D7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95" r="13882" b="510"/>
            <a:stretch/>
          </p:blipFill>
          <p:spPr bwMode="auto">
            <a:xfrm>
              <a:off x="4108465" y="2589807"/>
              <a:ext cx="1371458" cy="1371600"/>
            </a:xfrm>
            <a:prstGeom prst="round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 Placeholder 2">
              <a:extLst>
                <a:ext uri="{FF2B5EF4-FFF2-40B4-BE49-F238E27FC236}">
                  <a16:creationId xmlns:a16="http://schemas.microsoft.com/office/drawing/2014/main" id="{BABC439E-B998-24DC-1EC5-004741439ED3}"/>
                </a:ext>
              </a:extLst>
            </p:cNvPr>
            <p:cNvSpPr txBox="1">
              <a:spLocks/>
            </p:cNvSpPr>
            <p:nvPr/>
          </p:nvSpPr>
          <p:spPr>
            <a:xfrm>
              <a:off x="4108353" y="3961407"/>
              <a:ext cx="1371570" cy="43090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sz="2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Mica</a:t>
              </a:r>
              <a:endParaRPr lang="en-US" sz="2300" dirty="0">
                <a:solidFill>
                  <a:srgbClr val="0051BA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34257DA-D776-B0FF-55B5-937801DC97A7}"/>
              </a:ext>
            </a:extLst>
          </p:cNvPr>
          <p:cNvGrpSpPr/>
          <p:nvPr/>
        </p:nvGrpSpPr>
        <p:grpSpPr>
          <a:xfrm>
            <a:off x="3209121" y="3317497"/>
            <a:ext cx="1557701" cy="1821851"/>
            <a:chOff x="2502354" y="4698902"/>
            <a:chExt cx="1557701" cy="1821851"/>
          </a:xfrm>
        </p:grpSpPr>
        <p:pic>
          <p:nvPicPr>
            <p:cNvPr id="12" name="Picture 4" descr="Potassium feldspar 6 | A mineral is a naturally-occurring, s… | Flickr">
              <a:extLst>
                <a:ext uri="{FF2B5EF4-FFF2-40B4-BE49-F238E27FC236}">
                  <a16:creationId xmlns:a16="http://schemas.microsoft.com/office/drawing/2014/main" id="{D3221936-B397-54D5-751A-C6378D051B5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808" r="20266" b="231"/>
            <a:stretch/>
          </p:blipFill>
          <p:spPr bwMode="auto">
            <a:xfrm>
              <a:off x="2595383" y="4698902"/>
              <a:ext cx="1371644" cy="1371600"/>
            </a:xfrm>
            <a:prstGeom prst="roundRect">
              <a:avLst/>
            </a:prstGeom>
            <a:noFill/>
            <a:ln w="762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Placeholder 2">
              <a:extLst>
                <a:ext uri="{FF2B5EF4-FFF2-40B4-BE49-F238E27FC236}">
                  <a16:creationId xmlns:a16="http://schemas.microsoft.com/office/drawing/2014/main" id="{3A78737C-54C3-1201-F7E2-DBD0C8C79AD4}"/>
                </a:ext>
              </a:extLst>
            </p:cNvPr>
            <p:cNvSpPr txBox="1">
              <a:spLocks/>
            </p:cNvSpPr>
            <p:nvPr/>
          </p:nvSpPr>
          <p:spPr>
            <a:xfrm>
              <a:off x="2502354" y="6070503"/>
              <a:ext cx="1557701" cy="450250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b="1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10000"/>
                </a:lnSpc>
              </a:pPr>
              <a:r>
                <a:rPr lang="en-US" sz="23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Feldspar</a:t>
              </a:r>
              <a:endParaRPr lang="en-US" sz="2300" dirty="0">
                <a:solidFill>
                  <a:srgbClr val="0051BA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endParaRPr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692247"/>
            <a:ext cx="12192000" cy="934049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Rocks are </a:t>
            </a:r>
            <a:r>
              <a:rPr lang="en-US" sz="2800" dirty="0">
                <a:solidFill>
                  <a:srgbClr val="0051BA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aggregates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 (combinations) of </a:t>
            </a:r>
            <a:r>
              <a:rPr lang="en-US" sz="2800" dirty="0">
                <a:solidFill>
                  <a:srgbClr val="0051BA"/>
                </a:solidFill>
                <a:latin typeface="Arial" panose="020B0604020202020204" pitchFamily="34" charset="0"/>
                <a:ea typeface="Calibri" panose="020F0502020204030204"/>
                <a:cs typeface="Arial" panose="020B0604020202020204" pitchFamily="34" charset="0"/>
              </a:rPr>
              <a:t>one or more minerals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A1BA9D4B-A31D-5AFF-DB1F-ECDD72F0F7DC}"/>
              </a:ext>
            </a:extLst>
          </p:cNvPr>
          <p:cNvSpPr txBox="1">
            <a:spLocks/>
          </p:cNvSpPr>
          <p:nvPr/>
        </p:nvSpPr>
        <p:spPr>
          <a:xfrm>
            <a:off x="2994264" y="5258544"/>
            <a:ext cx="2076449" cy="80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0051BA"/>
                </a:solidFill>
                <a:latin typeface="Arial"/>
                <a:ea typeface="Calibri" panose="020F0502020204030204"/>
                <a:cs typeface="Arial"/>
              </a:rPr>
              <a:t>Minerals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07B19CE-017D-BA70-1BD7-58096DB33023}"/>
              </a:ext>
            </a:extLst>
          </p:cNvPr>
          <p:cNvSpPr txBox="1">
            <a:spLocks/>
          </p:cNvSpPr>
          <p:nvPr/>
        </p:nvSpPr>
        <p:spPr>
          <a:xfrm>
            <a:off x="9744310" y="5253939"/>
            <a:ext cx="1334776" cy="80667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Rock</a:t>
            </a:r>
            <a:endParaRPr lang="en-US" sz="3500" dirty="0">
              <a:cs typeface="Calibri"/>
            </a:endParaRPr>
          </a:p>
        </p:txBody>
      </p:sp>
      <p:pic>
        <p:nvPicPr>
          <p:cNvPr id="1032" name="Picture 8" descr="Granite 17 | Igneous rocks form by the cooling &amp; crystalliza… | Flickr">
            <a:extLst>
              <a:ext uri="{FF2B5EF4-FFF2-40B4-BE49-F238E27FC236}">
                <a16:creationId xmlns:a16="http://schemas.microsoft.com/office/drawing/2014/main" id="{675693A3-A7BF-2203-00AF-3CD506C594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0" t="3189" r="28456"/>
          <a:stretch/>
        </p:blipFill>
        <p:spPr bwMode="auto">
          <a:xfrm>
            <a:off x="9699450" y="3326447"/>
            <a:ext cx="1374601" cy="1371600"/>
          </a:xfrm>
          <a:prstGeom prst="roundRect">
            <a:avLst/>
          </a:prstGeom>
          <a:noFill/>
          <a:ln w="1905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84198F36-789E-B1BB-9D93-F5EC222D7FD8}"/>
              </a:ext>
            </a:extLst>
          </p:cNvPr>
          <p:cNvSpPr txBox="1">
            <a:spLocks/>
          </p:cNvSpPr>
          <p:nvPr/>
        </p:nvSpPr>
        <p:spPr>
          <a:xfrm>
            <a:off x="9744310" y="4698047"/>
            <a:ext cx="1329741" cy="4219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Granite</a:t>
            </a:r>
            <a:endParaRPr lang="en-US" sz="2300" dirty="0">
              <a:solidFill>
                <a:srgbClr val="0051BA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pic>
        <p:nvPicPr>
          <p:cNvPr id="1026" name="Picture 2" descr="Hydrothermal quartz crystals (Late Pennsylvanian to Permia… | Flickr">
            <a:extLst>
              <a:ext uri="{FF2B5EF4-FFF2-40B4-BE49-F238E27FC236}">
                <a16:creationId xmlns:a16="http://schemas.microsoft.com/office/drawing/2014/main" id="{2F09DA56-40F1-D5CA-56FE-A188EA2DD6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4" r="23303"/>
          <a:stretch/>
        </p:blipFill>
        <p:spPr bwMode="auto">
          <a:xfrm>
            <a:off x="1069717" y="3311006"/>
            <a:ext cx="1371569" cy="1371600"/>
          </a:xfrm>
          <a:prstGeom prst="roundRect">
            <a:avLst/>
          </a:prstGeom>
          <a:noFill/>
          <a:ln w="762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45D77193-0F85-B355-A5E5-0B9B44CA91AD}"/>
              </a:ext>
            </a:extLst>
          </p:cNvPr>
          <p:cNvSpPr txBox="1">
            <a:spLocks/>
          </p:cNvSpPr>
          <p:nvPr/>
        </p:nvSpPr>
        <p:spPr>
          <a:xfrm>
            <a:off x="1076835" y="4680552"/>
            <a:ext cx="1329741" cy="43944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23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Quartz</a:t>
            </a:r>
            <a:endParaRPr lang="en-US" sz="2300" dirty="0">
              <a:solidFill>
                <a:srgbClr val="0051BA"/>
              </a:solidFill>
              <a:latin typeface="Arial" panose="020B0604020202020204" pitchFamily="34" charset="0"/>
              <a:ea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11" name="Plus 10">
            <a:extLst>
              <a:ext uri="{FF2B5EF4-FFF2-40B4-BE49-F238E27FC236}">
                <a16:creationId xmlns:a16="http://schemas.microsoft.com/office/drawing/2014/main" id="{197079F7-768D-47E0-5217-CB80ADE13B0C}"/>
              </a:ext>
            </a:extLst>
          </p:cNvPr>
          <p:cNvSpPr/>
          <p:nvPr/>
        </p:nvSpPr>
        <p:spPr>
          <a:xfrm>
            <a:off x="2549829" y="3682980"/>
            <a:ext cx="635943" cy="635943"/>
          </a:xfrm>
          <a:prstGeom prst="mathPlus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Equal 13">
            <a:extLst>
              <a:ext uri="{FF2B5EF4-FFF2-40B4-BE49-F238E27FC236}">
                <a16:creationId xmlns:a16="http://schemas.microsoft.com/office/drawing/2014/main" id="{D1CE45C5-7407-B704-D566-A6BA2B82B354}"/>
              </a:ext>
            </a:extLst>
          </p:cNvPr>
          <p:cNvSpPr/>
          <p:nvPr/>
        </p:nvSpPr>
        <p:spPr>
          <a:xfrm>
            <a:off x="7870691" y="3689655"/>
            <a:ext cx="914400" cy="914400"/>
          </a:xfrm>
          <a:prstGeom prst="mathEqual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1" name="Plus 30">
            <a:extLst>
              <a:ext uri="{FF2B5EF4-FFF2-40B4-BE49-F238E27FC236}">
                <a16:creationId xmlns:a16="http://schemas.microsoft.com/office/drawing/2014/main" id="{4ACB9E06-22A5-027C-23E6-3AECCC036CDC}"/>
              </a:ext>
            </a:extLst>
          </p:cNvPr>
          <p:cNvSpPr/>
          <p:nvPr/>
        </p:nvSpPr>
        <p:spPr>
          <a:xfrm>
            <a:off x="4810684" y="3689655"/>
            <a:ext cx="635943" cy="635943"/>
          </a:xfrm>
          <a:prstGeom prst="mathPlus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6AB6670-E5FD-9A6A-12AD-47232CEC0AB5}"/>
              </a:ext>
            </a:extLst>
          </p:cNvPr>
          <p:cNvSpPr txBox="1"/>
          <p:nvPr/>
        </p:nvSpPr>
        <p:spPr>
          <a:xfrm>
            <a:off x="2362692" y="669818"/>
            <a:ext cx="74666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Rocks are Made of Minerals</a:t>
            </a:r>
            <a:endParaRPr lang="en-US" sz="4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23828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74057" y="1844178"/>
            <a:ext cx="10110617" cy="4405468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Minerals are in </a:t>
            </a: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everything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: furniture, appliances, jewelry, hardware, toiletries, etc.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  <a:hlinkClick r:id="rId3"/>
              </a:rPr>
              <a:t>Minerals in Your House</a:t>
            </a:r>
            <a:endParaRPr lang="en-US" sz="35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Minerals also make up the physical factory machinery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2955960" y="669818"/>
            <a:ext cx="62800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Why Do We Care?</a:t>
            </a:r>
            <a:endParaRPr lang="en-US" sz="4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41603033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43580" y="1979577"/>
            <a:ext cx="10704840" cy="4455533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Minerals are consumed by industry faster than the Earth can create deposits</a:t>
            </a:r>
          </a:p>
          <a:p>
            <a:pPr marL="914400" lvl="1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rgbClr val="88898B"/>
                </a:solidFill>
                <a:latin typeface="Arial"/>
                <a:cs typeface="Arial"/>
              </a:rPr>
              <a:t>New mineral deposits are continuously being formed by the Earth, but it may be millions of years before they’re in a usable form</a:t>
            </a:r>
            <a:endParaRPr lang="en-US" sz="1050" dirty="0">
              <a:solidFill>
                <a:srgbClr val="88898B"/>
              </a:solidFill>
              <a:latin typeface="Arial"/>
              <a:cs typeface="Arial"/>
            </a:endParaRP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As a result, minerals are classified as </a:t>
            </a: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nonrenewable resources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 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there is a </a:t>
            </a: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finite 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quantity available for humans to use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2955960" y="669818"/>
            <a:ext cx="62800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Limited Resources</a:t>
            </a:r>
            <a:endParaRPr lang="en-US" sz="4800" b="1" dirty="0">
              <a:latin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3832997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100" y="2541170"/>
            <a:ext cx="5221942" cy="3754256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Crystalline Structure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Crystal Form (Habit)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Color and Clarity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Cleavage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2955960" y="669818"/>
            <a:ext cx="62800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Properties of Minerals</a:t>
            </a:r>
            <a:endParaRPr lang="en-US" sz="4800" b="1" dirty="0">
              <a:latin typeface="Arial Narrow"/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66C4F42-194C-9493-E5EF-CCCA70293C02}"/>
              </a:ext>
            </a:extLst>
          </p:cNvPr>
          <p:cNvSpPr txBox="1">
            <a:spLocks/>
          </p:cNvSpPr>
          <p:nvPr/>
        </p:nvSpPr>
        <p:spPr>
          <a:xfrm>
            <a:off x="7517460" y="2541170"/>
            <a:ext cx="3672936" cy="375425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Fracture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Luster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Streak</a:t>
            </a:r>
          </a:p>
          <a:p>
            <a:pPr marL="457200" indent="-4572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Hardness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96E3872D-B53C-A426-D6AE-AA7516C23642}"/>
              </a:ext>
            </a:extLst>
          </p:cNvPr>
          <p:cNvSpPr txBox="1">
            <a:spLocks/>
          </p:cNvSpPr>
          <p:nvPr/>
        </p:nvSpPr>
        <p:spPr>
          <a:xfrm>
            <a:off x="289392" y="1608061"/>
            <a:ext cx="11613216" cy="11383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A mineral can be</a:t>
            </a:r>
            <a:r>
              <a:rPr lang="en-US" sz="3500" dirty="0">
                <a:solidFill>
                  <a:srgbClr val="0051BA"/>
                </a:solidFill>
                <a:latin typeface="Arial"/>
                <a:cs typeface="Arial"/>
              </a:rPr>
              <a:t> identified </a:t>
            </a:r>
            <a:r>
              <a:rPr lang="en-US" sz="3500" dirty="0">
                <a:solidFill>
                  <a:schemeClr val="bg1"/>
                </a:solidFill>
                <a:latin typeface="Arial"/>
                <a:cs typeface="Arial"/>
              </a:rPr>
              <a:t>by its specific properties </a:t>
            </a:r>
          </a:p>
        </p:txBody>
      </p:sp>
      <p:pic>
        <p:nvPicPr>
          <p:cNvPr id="10" name="Graphic 9" descr="Crystals with solid fill">
            <a:extLst>
              <a:ext uri="{FF2B5EF4-FFF2-40B4-BE49-F238E27FC236}">
                <a16:creationId xmlns:a16="http://schemas.microsoft.com/office/drawing/2014/main" id="{4D18ECD8-A016-34FF-326E-7E399029ED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994775" y="5534214"/>
            <a:ext cx="1243725" cy="1243725"/>
          </a:xfrm>
          <a:prstGeom prst="rect">
            <a:avLst/>
          </a:prstGeom>
        </p:spPr>
      </p:pic>
      <p:pic>
        <p:nvPicPr>
          <p:cNvPr id="11" name="Graphic 10" descr="Crystals with solid fill">
            <a:extLst>
              <a:ext uri="{FF2B5EF4-FFF2-40B4-BE49-F238E27FC236}">
                <a16:creationId xmlns:a16="http://schemas.microsoft.com/office/drawing/2014/main" id="{BAD9A9C4-EE23-E957-A414-2BD83DBBB7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21942" y="5914142"/>
            <a:ext cx="834339" cy="834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934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" name="Table 47">
            <a:extLst>
              <a:ext uri="{FF2B5EF4-FFF2-40B4-BE49-F238E27FC236}">
                <a16:creationId xmlns:a16="http://schemas.microsoft.com/office/drawing/2014/main" id="{75237469-D8F0-958B-2050-FA2DCF9C4F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3630405"/>
              </p:ext>
            </p:extLst>
          </p:nvPr>
        </p:nvGraphicFramePr>
        <p:xfrm>
          <a:off x="649941" y="2409464"/>
          <a:ext cx="10892118" cy="3613628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630706">
                  <a:extLst>
                    <a:ext uri="{9D8B030D-6E8A-4147-A177-3AD203B41FA5}">
                      <a16:colId xmlns:a16="http://schemas.microsoft.com/office/drawing/2014/main" val="2642411336"/>
                    </a:ext>
                  </a:extLst>
                </a:gridCol>
                <a:gridCol w="3630706">
                  <a:extLst>
                    <a:ext uri="{9D8B030D-6E8A-4147-A177-3AD203B41FA5}">
                      <a16:colId xmlns:a16="http://schemas.microsoft.com/office/drawing/2014/main" val="1024866724"/>
                    </a:ext>
                  </a:extLst>
                </a:gridCol>
                <a:gridCol w="3630706">
                  <a:extLst>
                    <a:ext uri="{9D8B030D-6E8A-4147-A177-3AD203B41FA5}">
                      <a16:colId xmlns:a16="http://schemas.microsoft.com/office/drawing/2014/main" val="2478249000"/>
                    </a:ext>
                  </a:extLst>
                </a:gridCol>
              </a:tblGrid>
              <a:tr h="1806814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6CD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6CD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6C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2335319"/>
                  </a:ext>
                </a:extLst>
              </a:tr>
              <a:tr h="180681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C6CD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6CDE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C6CD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2030704"/>
                  </a:ext>
                </a:extLst>
              </a:tr>
            </a:tbl>
          </a:graphicData>
        </a:graphic>
      </p:graphicFrame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4710" y="1851663"/>
            <a:ext cx="10902580" cy="34519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orderly 3D arrangement of atoms and molecules that form a </a:t>
            </a:r>
            <a:r>
              <a:rPr lang="en-US" sz="25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2955960" y="669818"/>
            <a:ext cx="62800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Crystalline Structure</a:t>
            </a:r>
            <a:endParaRPr lang="en-US" sz="4800" b="1" dirty="0">
              <a:latin typeface="Arial Narrow"/>
            </a:endParaRPr>
          </a:p>
        </p:txBody>
      </p:sp>
      <p:pic>
        <p:nvPicPr>
          <p:cNvPr id="5" name="Picture 2" descr="gem crystal systems, ruby, sapphire, spinel, emerald, diamond, tanzanite">
            <a:extLst>
              <a:ext uri="{FF2B5EF4-FFF2-40B4-BE49-F238E27FC236}">
                <a16:creationId xmlns:a16="http://schemas.microsoft.com/office/drawing/2014/main" id="{90FB9F3A-9447-342D-DCFD-454F6B0903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25"/>
          <a:stretch/>
        </p:blipFill>
        <p:spPr bwMode="auto">
          <a:xfrm>
            <a:off x="12514568" y="1971254"/>
            <a:ext cx="3934338" cy="4305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FF92521-FFF1-940B-6695-1704A1A1377F}"/>
              </a:ext>
            </a:extLst>
          </p:cNvPr>
          <p:cNvGrpSpPr>
            <a:grpSpLocks noChangeAspect="1"/>
          </p:cNvGrpSpPr>
          <p:nvPr/>
        </p:nvGrpSpPr>
        <p:grpSpPr>
          <a:xfrm>
            <a:off x="3004319" y="4475412"/>
            <a:ext cx="656644" cy="1319541"/>
            <a:chOff x="8015068" y="4511092"/>
            <a:chExt cx="558360" cy="1122037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F2B17BFF-940F-07C9-4CF8-157DDD0E851D}"/>
                </a:ext>
              </a:extLst>
            </p:cNvPr>
            <p:cNvSpPr/>
            <p:nvPr/>
          </p:nvSpPr>
          <p:spPr>
            <a:xfrm>
              <a:off x="8015222" y="4511092"/>
              <a:ext cx="558205" cy="259546"/>
            </a:xfrm>
            <a:custGeom>
              <a:avLst/>
              <a:gdLst>
                <a:gd name="connsiteX0" fmla="*/ 0 w 551036"/>
                <a:gd name="connsiteY0" fmla="*/ 251560 h 259546"/>
                <a:gd name="connsiteX1" fmla="*/ 119791 w 551036"/>
                <a:gd name="connsiteY1" fmla="*/ 0 h 259546"/>
                <a:gd name="connsiteX2" fmla="*/ 551036 w 551036"/>
                <a:gd name="connsiteY2" fmla="*/ 0 h 259546"/>
                <a:gd name="connsiteX3" fmla="*/ 447218 w 551036"/>
                <a:gd name="connsiteY3" fmla="*/ 259546 h 259546"/>
                <a:gd name="connsiteX4" fmla="*/ 0 w 551036"/>
                <a:gd name="connsiteY4" fmla="*/ 251560 h 259546"/>
                <a:gd name="connsiteX0" fmla="*/ 0 w 554188"/>
                <a:gd name="connsiteY0" fmla="*/ 257910 h 259546"/>
                <a:gd name="connsiteX1" fmla="*/ 122943 w 554188"/>
                <a:gd name="connsiteY1" fmla="*/ 0 h 259546"/>
                <a:gd name="connsiteX2" fmla="*/ 554188 w 554188"/>
                <a:gd name="connsiteY2" fmla="*/ 0 h 259546"/>
                <a:gd name="connsiteX3" fmla="*/ 450370 w 554188"/>
                <a:gd name="connsiteY3" fmla="*/ 259546 h 259546"/>
                <a:gd name="connsiteX4" fmla="*/ 0 w 554188"/>
                <a:gd name="connsiteY4" fmla="*/ 257910 h 2595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4188" h="259546">
                  <a:moveTo>
                    <a:pt x="0" y="257910"/>
                  </a:moveTo>
                  <a:lnTo>
                    <a:pt x="122943" y="0"/>
                  </a:lnTo>
                  <a:lnTo>
                    <a:pt x="554188" y="0"/>
                  </a:lnTo>
                  <a:lnTo>
                    <a:pt x="450370" y="259546"/>
                  </a:lnTo>
                  <a:lnTo>
                    <a:pt x="0" y="257910"/>
                  </a:lnTo>
                  <a:close/>
                </a:path>
              </a:pathLst>
            </a:custGeom>
            <a:solidFill>
              <a:srgbClr val="7C91B7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7838CC80-16FF-BE17-CF91-CDE8A7988945}"/>
                </a:ext>
              </a:extLst>
            </p:cNvPr>
            <p:cNvSpPr/>
            <p:nvPr/>
          </p:nvSpPr>
          <p:spPr>
            <a:xfrm>
              <a:off x="8015068" y="4766645"/>
              <a:ext cx="465702" cy="866484"/>
            </a:xfrm>
            <a:custGeom>
              <a:avLst/>
              <a:gdLst>
                <a:gd name="connsiteX0" fmla="*/ 0 w 459197"/>
                <a:gd name="connsiteY0" fmla="*/ 0 h 866484"/>
                <a:gd name="connsiteX1" fmla="*/ 3993 w 459197"/>
                <a:gd name="connsiteY1" fmla="*/ 866484 h 866484"/>
                <a:gd name="connsiteX2" fmla="*/ 459197 w 459197"/>
                <a:gd name="connsiteY2" fmla="*/ 866484 h 866484"/>
                <a:gd name="connsiteX3" fmla="*/ 451211 w 459197"/>
                <a:gd name="connsiteY3" fmla="*/ 3993 h 866484"/>
                <a:gd name="connsiteX4" fmla="*/ 0 w 459197"/>
                <a:gd name="connsiteY4" fmla="*/ 0 h 866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59197" h="866484">
                  <a:moveTo>
                    <a:pt x="0" y="0"/>
                  </a:moveTo>
                  <a:lnTo>
                    <a:pt x="3993" y="866484"/>
                  </a:lnTo>
                  <a:lnTo>
                    <a:pt x="459197" y="866484"/>
                  </a:lnTo>
                  <a:lnTo>
                    <a:pt x="451211" y="39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89B6A3B9-D960-59C2-C2AF-50BFA0F7C73D}"/>
                </a:ext>
              </a:extLst>
            </p:cNvPr>
            <p:cNvSpPr/>
            <p:nvPr/>
          </p:nvSpPr>
          <p:spPr>
            <a:xfrm>
              <a:off x="8468792" y="4511092"/>
              <a:ext cx="104636" cy="1122037"/>
            </a:xfrm>
            <a:custGeom>
              <a:avLst/>
              <a:gdLst>
                <a:gd name="connsiteX0" fmla="*/ 107811 w 107811"/>
                <a:gd name="connsiteY0" fmla="*/ 0 h 1122037"/>
                <a:gd name="connsiteX1" fmla="*/ 0 w 107811"/>
                <a:gd name="connsiteY1" fmla="*/ 259546 h 1122037"/>
                <a:gd name="connsiteX2" fmla="*/ 11979 w 107811"/>
                <a:gd name="connsiteY2" fmla="*/ 1122037 h 1122037"/>
                <a:gd name="connsiteX3" fmla="*/ 103818 w 107811"/>
                <a:gd name="connsiteY3" fmla="*/ 854505 h 1122037"/>
                <a:gd name="connsiteX4" fmla="*/ 107811 w 107811"/>
                <a:gd name="connsiteY4" fmla="*/ 0 h 1122037"/>
                <a:gd name="connsiteX0" fmla="*/ 104636 w 104636"/>
                <a:gd name="connsiteY0" fmla="*/ 0 h 1122037"/>
                <a:gd name="connsiteX1" fmla="*/ 0 w 104636"/>
                <a:gd name="connsiteY1" fmla="*/ 265896 h 1122037"/>
                <a:gd name="connsiteX2" fmla="*/ 8804 w 104636"/>
                <a:gd name="connsiteY2" fmla="*/ 1122037 h 1122037"/>
                <a:gd name="connsiteX3" fmla="*/ 100643 w 104636"/>
                <a:gd name="connsiteY3" fmla="*/ 854505 h 1122037"/>
                <a:gd name="connsiteX4" fmla="*/ 104636 w 104636"/>
                <a:gd name="connsiteY4" fmla="*/ 0 h 1122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4636" h="1122037">
                  <a:moveTo>
                    <a:pt x="104636" y="0"/>
                  </a:moveTo>
                  <a:lnTo>
                    <a:pt x="0" y="265896"/>
                  </a:lnTo>
                  <a:cubicBezTo>
                    <a:pt x="2935" y="551276"/>
                    <a:pt x="5869" y="836657"/>
                    <a:pt x="8804" y="1122037"/>
                  </a:cubicBezTo>
                  <a:lnTo>
                    <a:pt x="100643" y="854505"/>
                  </a:lnTo>
                  <a:lnTo>
                    <a:pt x="104636" y="0"/>
                  </a:lnTo>
                  <a:close/>
                </a:path>
              </a:pathLst>
            </a:custGeom>
            <a:solidFill>
              <a:srgbClr val="4871B9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B79FB98-6390-7C32-8901-7FC11C325DFC}"/>
              </a:ext>
            </a:extLst>
          </p:cNvPr>
          <p:cNvGrpSpPr>
            <a:grpSpLocks noChangeAspect="1"/>
          </p:cNvGrpSpPr>
          <p:nvPr/>
        </p:nvGrpSpPr>
        <p:grpSpPr>
          <a:xfrm>
            <a:off x="6303952" y="4505612"/>
            <a:ext cx="1168974" cy="1220061"/>
            <a:chOff x="8928377" y="4595209"/>
            <a:chExt cx="1022212" cy="1066884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9264A76F-EA82-67E7-5705-CF9E110CEA79}"/>
                </a:ext>
              </a:extLst>
            </p:cNvPr>
            <p:cNvSpPr/>
            <p:nvPr/>
          </p:nvSpPr>
          <p:spPr>
            <a:xfrm>
              <a:off x="9267629" y="4595209"/>
              <a:ext cx="679632" cy="264954"/>
            </a:xfrm>
            <a:custGeom>
              <a:avLst/>
              <a:gdLst>
                <a:gd name="connsiteX0" fmla="*/ 0 w 551036"/>
                <a:gd name="connsiteY0" fmla="*/ 251560 h 259546"/>
                <a:gd name="connsiteX1" fmla="*/ 119791 w 551036"/>
                <a:gd name="connsiteY1" fmla="*/ 0 h 259546"/>
                <a:gd name="connsiteX2" fmla="*/ 551036 w 551036"/>
                <a:gd name="connsiteY2" fmla="*/ 0 h 259546"/>
                <a:gd name="connsiteX3" fmla="*/ 447218 w 551036"/>
                <a:gd name="connsiteY3" fmla="*/ 259546 h 259546"/>
                <a:gd name="connsiteX4" fmla="*/ 0 w 551036"/>
                <a:gd name="connsiteY4" fmla="*/ 251560 h 259546"/>
                <a:gd name="connsiteX0" fmla="*/ 0 w 614925"/>
                <a:gd name="connsiteY0" fmla="*/ 251560 h 259546"/>
                <a:gd name="connsiteX1" fmla="*/ 183680 w 614925"/>
                <a:gd name="connsiteY1" fmla="*/ 0 h 259546"/>
                <a:gd name="connsiteX2" fmla="*/ 614925 w 614925"/>
                <a:gd name="connsiteY2" fmla="*/ 0 h 259546"/>
                <a:gd name="connsiteX3" fmla="*/ 511107 w 614925"/>
                <a:gd name="connsiteY3" fmla="*/ 259546 h 259546"/>
                <a:gd name="connsiteX4" fmla="*/ 0 w 614925"/>
                <a:gd name="connsiteY4" fmla="*/ 251560 h 259546"/>
                <a:gd name="connsiteX0" fmla="*/ 0 w 682807"/>
                <a:gd name="connsiteY0" fmla="*/ 251560 h 259546"/>
                <a:gd name="connsiteX1" fmla="*/ 183680 w 682807"/>
                <a:gd name="connsiteY1" fmla="*/ 0 h 259546"/>
                <a:gd name="connsiteX2" fmla="*/ 682807 w 682807"/>
                <a:gd name="connsiteY2" fmla="*/ 11979 h 259546"/>
                <a:gd name="connsiteX3" fmla="*/ 511107 w 682807"/>
                <a:gd name="connsiteY3" fmla="*/ 259546 h 259546"/>
                <a:gd name="connsiteX4" fmla="*/ 0 w 682807"/>
                <a:gd name="connsiteY4" fmla="*/ 251560 h 259546"/>
                <a:gd name="connsiteX0" fmla="*/ 0 w 682807"/>
                <a:gd name="connsiteY0" fmla="*/ 251560 h 251560"/>
                <a:gd name="connsiteX1" fmla="*/ 183680 w 682807"/>
                <a:gd name="connsiteY1" fmla="*/ 0 h 251560"/>
                <a:gd name="connsiteX2" fmla="*/ 682807 w 682807"/>
                <a:gd name="connsiteY2" fmla="*/ 11979 h 251560"/>
                <a:gd name="connsiteX3" fmla="*/ 447219 w 682807"/>
                <a:gd name="connsiteY3" fmla="*/ 215623 h 251560"/>
                <a:gd name="connsiteX4" fmla="*/ 0 w 682807"/>
                <a:gd name="connsiteY4" fmla="*/ 251560 h 251560"/>
                <a:gd name="connsiteX0" fmla="*/ 0 w 682807"/>
                <a:gd name="connsiteY0" fmla="*/ 251560 h 267532"/>
                <a:gd name="connsiteX1" fmla="*/ 183680 w 682807"/>
                <a:gd name="connsiteY1" fmla="*/ 0 h 267532"/>
                <a:gd name="connsiteX2" fmla="*/ 682807 w 682807"/>
                <a:gd name="connsiteY2" fmla="*/ 11979 h 267532"/>
                <a:gd name="connsiteX3" fmla="*/ 475170 w 682807"/>
                <a:gd name="connsiteY3" fmla="*/ 267532 h 267532"/>
                <a:gd name="connsiteX4" fmla="*/ 0 w 682807"/>
                <a:gd name="connsiteY4" fmla="*/ 251560 h 267532"/>
                <a:gd name="connsiteX0" fmla="*/ 0 w 682807"/>
                <a:gd name="connsiteY0" fmla="*/ 239581 h 255553"/>
                <a:gd name="connsiteX1" fmla="*/ 259547 w 682807"/>
                <a:gd name="connsiteY1" fmla="*/ 63888 h 255553"/>
                <a:gd name="connsiteX2" fmla="*/ 682807 w 682807"/>
                <a:gd name="connsiteY2" fmla="*/ 0 h 255553"/>
                <a:gd name="connsiteX3" fmla="*/ 475170 w 682807"/>
                <a:gd name="connsiteY3" fmla="*/ 255553 h 255553"/>
                <a:gd name="connsiteX4" fmla="*/ 0 w 682807"/>
                <a:gd name="connsiteY4" fmla="*/ 239581 h 255553"/>
                <a:gd name="connsiteX0" fmla="*/ 0 w 682807"/>
                <a:gd name="connsiteY0" fmla="*/ 239581 h 255553"/>
                <a:gd name="connsiteX1" fmla="*/ 175694 w 682807"/>
                <a:gd name="connsiteY1" fmla="*/ 0 h 255553"/>
                <a:gd name="connsiteX2" fmla="*/ 682807 w 682807"/>
                <a:gd name="connsiteY2" fmla="*/ 0 h 255553"/>
                <a:gd name="connsiteX3" fmla="*/ 475170 w 682807"/>
                <a:gd name="connsiteY3" fmla="*/ 255553 h 255553"/>
                <a:gd name="connsiteX4" fmla="*/ 0 w 682807"/>
                <a:gd name="connsiteY4" fmla="*/ 239581 h 255553"/>
                <a:gd name="connsiteX0" fmla="*/ 0 w 679632"/>
                <a:gd name="connsiteY0" fmla="*/ 233231 h 255553"/>
                <a:gd name="connsiteX1" fmla="*/ 172519 w 679632"/>
                <a:gd name="connsiteY1" fmla="*/ 0 h 255553"/>
                <a:gd name="connsiteX2" fmla="*/ 679632 w 679632"/>
                <a:gd name="connsiteY2" fmla="*/ 0 h 255553"/>
                <a:gd name="connsiteX3" fmla="*/ 471995 w 679632"/>
                <a:gd name="connsiteY3" fmla="*/ 255553 h 255553"/>
                <a:gd name="connsiteX4" fmla="*/ 0 w 679632"/>
                <a:gd name="connsiteY4" fmla="*/ 233231 h 255553"/>
                <a:gd name="connsiteX0" fmla="*/ 0 w 574857"/>
                <a:gd name="connsiteY0" fmla="*/ 233231 h 255553"/>
                <a:gd name="connsiteX1" fmla="*/ 172519 w 574857"/>
                <a:gd name="connsiteY1" fmla="*/ 0 h 255553"/>
                <a:gd name="connsiteX2" fmla="*/ 574857 w 574857"/>
                <a:gd name="connsiteY2" fmla="*/ 0 h 255553"/>
                <a:gd name="connsiteX3" fmla="*/ 471995 w 574857"/>
                <a:gd name="connsiteY3" fmla="*/ 255553 h 255553"/>
                <a:gd name="connsiteX4" fmla="*/ 0 w 574857"/>
                <a:gd name="connsiteY4" fmla="*/ 233231 h 255553"/>
                <a:gd name="connsiteX0" fmla="*/ 0 w 679632"/>
                <a:gd name="connsiteY0" fmla="*/ 236406 h 258728"/>
                <a:gd name="connsiteX1" fmla="*/ 172519 w 679632"/>
                <a:gd name="connsiteY1" fmla="*/ 3175 h 258728"/>
                <a:gd name="connsiteX2" fmla="*/ 679632 w 679632"/>
                <a:gd name="connsiteY2" fmla="*/ 0 h 258728"/>
                <a:gd name="connsiteX3" fmla="*/ 471995 w 679632"/>
                <a:gd name="connsiteY3" fmla="*/ 258728 h 258728"/>
                <a:gd name="connsiteX4" fmla="*/ 0 w 679632"/>
                <a:gd name="connsiteY4" fmla="*/ 236406 h 258728"/>
                <a:gd name="connsiteX0" fmla="*/ 0 w 679632"/>
                <a:gd name="connsiteY0" fmla="*/ 236406 h 258728"/>
                <a:gd name="connsiteX1" fmla="*/ 186622 w 679632"/>
                <a:gd name="connsiteY1" fmla="*/ 5526 h 258728"/>
                <a:gd name="connsiteX2" fmla="*/ 679632 w 679632"/>
                <a:gd name="connsiteY2" fmla="*/ 0 h 258728"/>
                <a:gd name="connsiteX3" fmla="*/ 471995 w 679632"/>
                <a:gd name="connsiteY3" fmla="*/ 258728 h 258728"/>
                <a:gd name="connsiteX4" fmla="*/ 0 w 679632"/>
                <a:gd name="connsiteY4" fmla="*/ 236406 h 258728"/>
                <a:gd name="connsiteX0" fmla="*/ 0 w 679632"/>
                <a:gd name="connsiteY0" fmla="*/ 242632 h 264954"/>
                <a:gd name="connsiteX1" fmla="*/ 210126 w 679632"/>
                <a:gd name="connsiteY1" fmla="*/ 0 h 264954"/>
                <a:gd name="connsiteX2" fmla="*/ 679632 w 679632"/>
                <a:gd name="connsiteY2" fmla="*/ 6226 h 264954"/>
                <a:gd name="connsiteX3" fmla="*/ 471995 w 679632"/>
                <a:gd name="connsiteY3" fmla="*/ 264954 h 264954"/>
                <a:gd name="connsiteX4" fmla="*/ 0 w 679632"/>
                <a:gd name="connsiteY4" fmla="*/ 242632 h 2649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79632" h="264954">
                  <a:moveTo>
                    <a:pt x="0" y="242632"/>
                  </a:moveTo>
                  <a:lnTo>
                    <a:pt x="210126" y="0"/>
                  </a:lnTo>
                  <a:lnTo>
                    <a:pt x="679632" y="6226"/>
                  </a:lnTo>
                  <a:lnTo>
                    <a:pt x="471995" y="264954"/>
                  </a:lnTo>
                  <a:lnTo>
                    <a:pt x="0" y="242632"/>
                  </a:lnTo>
                  <a:close/>
                </a:path>
              </a:pathLst>
            </a:custGeom>
            <a:solidFill>
              <a:srgbClr val="7C91B7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52A64CD6-36B3-B043-C105-4B9DD12FCD46}"/>
                </a:ext>
              </a:extLst>
            </p:cNvPr>
            <p:cNvSpPr/>
            <p:nvPr/>
          </p:nvSpPr>
          <p:spPr>
            <a:xfrm>
              <a:off x="8928377" y="4835539"/>
              <a:ext cx="814575" cy="826554"/>
            </a:xfrm>
            <a:custGeom>
              <a:avLst/>
              <a:gdLst>
                <a:gd name="connsiteX0" fmla="*/ 339406 w 814575"/>
                <a:gd name="connsiteY0" fmla="*/ 0 h 826554"/>
                <a:gd name="connsiteX1" fmla="*/ 0 w 814575"/>
                <a:gd name="connsiteY1" fmla="*/ 818568 h 826554"/>
                <a:gd name="connsiteX2" fmla="*/ 483155 w 814575"/>
                <a:gd name="connsiteY2" fmla="*/ 826554 h 826554"/>
                <a:gd name="connsiteX3" fmla="*/ 814575 w 814575"/>
                <a:gd name="connsiteY3" fmla="*/ 19965 h 826554"/>
                <a:gd name="connsiteX4" fmla="*/ 339406 w 814575"/>
                <a:gd name="connsiteY4" fmla="*/ 0 h 8265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4575" h="826554">
                  <a:moveTo>
                    <a:pt x="339406" y="0"/>
                  </a:moveTo>
                  <a:lnTo>
                    <a:pt x="0" y="818568"/>
                  </a:lnTo>
                  <a:lnTo>
                    <a:pt x="483155" y="826554"/>
                  </a:lnTo>
                  <a:lnTo>
                    <a:pt x="814575" y="19965"/>
                  </a:lnTo>
                  <a:lnTo>
                    <a:pt x="339406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rgbClr val="0051B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BDD1ACB-A0FD-39B4-436A-910CC5E1FE91}"/>
                </a:ext>
              </a:extLst>
            </p:cNvPr>
            <p:cNvSpPr/>
            <p:nvPr/>
          </p:nvSpPr>
          <p:spPr>
            <a:xfrm>
              <a:off x="9415525" y="4599951"/>
              <a:ext cx="535064" cy="1062142"/>
            </a:xfrm>
            <a:custGeom>
              <a:avLst/>
              <a:gdLst>
                <a:gd name="connsiteX0" fmla="*/ 535064 w 535064"/>
                <a:gd name="connsiteY0" fmla="*/ 0 h 1062142"/>
                <a:gd name="connsiteX1" fmla="*/ 327427 w 535064"/>
                <a:gd name="connsiteY1" fmla="*/ 259546 h 1062142"/>
                <a:gd name="connsiteX2" fmla="*/ 0 w 535064"/>
                <a:gd name="connsiteY2" fmla="*/ 1062142 h 1062142"/>
                <a:gd name="connsiteX3" fmla="*/ 191665 w 535064"/>
                <a:gd name="connsiteY3" fmla="*/ 822561 h 1062142"/>
                <a:gd name="connsiteX4" fmla="*/ 535064 w 535064"/>
                <a:gd name="connsiteY4" fmla="*/ 0 h 1062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5064" h="1062142">
                  <a:moveTo>
                    <a:pt x="535064" y="0"/>
                  </a:moveTo>
                  <a:lnTo>
                    <a:pt x="327427" y="259546"/>
                  </a:lnTo>
                  <a:lnTo>
                    <a:pt x="0" y="1062142"/>
                  </a:lnTo>
                  <a:lnTo>
                    <a:pt x="191665" y="822561"/>
                  </a:lnTo>
                  <a:lnTo>
                    <a:pt x="535064" y="0"/>
                  </a:lnTo>
                  <a:close/>
                </a:path>
              </a:pathLst>
            </a:custGeom>
            <a:solidFill>
              <a:srgbClr val="4871B9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D57D367-5FA2-002A-6108-F14910478D4C}"/>
              </a:ext>
            </a:extLst>
          </p:cNvPr>
          <p:cNvGrpSpPr>
            <a:grpSpLocks noChangeAspect="1"/>
          </p:cNvGrpSpPr>
          <p:nvPr/>
        </p:nvGrpSpPr>
        <p:grpSpPr>
          <a:xfrm>
            <a:off x="10476649" y="4455659"/>
            <a:ext cx="628361" cy="1376638"/>
            <a:chOff x="9363075" y="2714625"/>
            <a:chExt cx="415925" cy="911225"/>
          </a:xfrm>
        </p:grpSpPr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9748B0D2-4970-38E5-F5D1-2CE75F695E97}"/>
                </a:ext>
              </a:extLst>
            </p:cNvPr>
            <p:cNvSpPr/>
            <p:nvPr/>
          </p:nvSpPr>
          <p:spPr>
            <a:xfrm>
              <a:off x="9366250" y="2714625"/>
              <a:ext cx="409575" cy="238125"/>
            </a:xfrm>
            <a:custGeom>
              <a:avLst/>
              <a:gdLst>
                <a:gd name="connsiteX0" fmla="*/ 85725 w 409575"/>
                <a:gd name="connsiteY0" fmla="*/ 0 h 228600"/>
                <a:gd name="connsiteX1" fmla="*/ 0 w 409575"/>
                <a:gd name="connsiteY1" fmla="*/ 107950 h 228600"/>
                <a:gd name="connsiteX2" fmla="*/ 120650 w 409575"/>
                <a:gd name="connsiteY2" fmla="*/ 228600 h 228600"/>
                <a:gd name="connsiteX3" fmla="*/ 330200 w 409575"/>
                <a:gd name="connsiteY3" fmla="*/ 225425 h 228600"/>
                <a:gd name="connsiteX4" fmla="*/ 409575 w 409575"/>
                <a:gd name="connsiteY4" fmla="*/ 111125 h 228600"/>
                <a:gd name="connsiteX5" fmla="*/ 298450 w 409575"/>
                <a:gd name="connsiteY5" fmla="*/ 0 h 228600"/>
                <a:gd name="connsiteX6" fmla="*/ 85725 w 409575"/>
                <a:gd name="connsiteY6" fmla="*/ 0 h 228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9575" h="228600">
                  <a:moveTo>
                    <a:pt x="85725" y="0"/>
                  </a:moveTo>
                  <a:lnTo>
                    <a:pt x="0" y="107950"/>
                  </a:lnTo>
                  <a:lnTo>
                    <a:pt x="120650" y="228600"/>
                  </a:lnTo>
                  <a:lnTo>
                    <a:pt x="330200" y="225425"/>
                  </a:lnTo>
                  <a:lnTo>
                    <a:pt x="409575" y="111125"/>
                  </a:lnTo>
                  <a:lnTo>
                    <a:pt x="298450" y="0"/>
                  </a:lnTo>
                  <a:lnTo>
                    <a:pt x="85725" y="0"/>
                  </a:lnTo>
                  <a:close/>
                </a:path>
              </a:pathLst>
            </a:custGeom>
            <a:solidFill>
              <a:srgbClr val="7C91B7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AD307505-D99B-9990-9881-32B68BC70ABB}"/>
                </a:ext>
              </a:extLst>
            </p:cNvPr>
            <p:cNvSpPr/>
            <p:nvPr/>
          </p:nvSpPr>
          <p:spPr>
            <a:xfrm>
              <a:off x="9363075" y="2825749"/>
              <a:ext cx="127000" cy="800100"/>
            </a:xfrm>
            <a:custGeom>
              <a:avLst/>
              <a:gdLst>
                <a:gd name="connsiteX0" fmla="*/ 0 w 120650"/>
                <a:gd name="connsiteY0" fmla="*/ 0 h 793750"/>
                <a:gd name="connsiteX1" fmla="*/ 0 w 120650"/>
                <a:gd name="connsiteY1" fmla="*/ 679450 h 793750"/>
                <a:gd name="connsiteX2" fmla="*/ 120650 w 120650"/>
                <a:gd name="connsiteY2" fmla="*/ 793750 h 793750"/>
                <a:gd name="connsiteX3" fmla="*/ 120650 w 120650"/>
                <a:gd name="connsiteY3" fmla="*/ 117475 h 793750"/>
                <a:gd name="connsiteX4" fmla="*/ 0 w 120650"/>
                <a:gd name="connsiteY4" fmla="*/ 0 h 793750"/>
                <a:gd name="connsiteX0" fmla="*/ 6033 w 120650"/>
                <a:gd name="connsiteY0" fmla="*/ 0 h 796925"/>
                <a:gd name="connsiteX1" fmla="*/ 0 w 120650"/>
                <a:gd name="connsiteY1" fmla="*/ 682625 h 796925"/>
                <a:gd name="connsiteX2" fmla="*/ 120650 w 120650"/>
                <a:gd name="connsiteY2" fmla="*/ 796925 h 796925"/>
                <a:gd name="connsiteX3" fmla="*/ 120650 w 120650"/>
                <a:gd name="connsiteY3" fmla="*/ 120650 h 796925"/>
                <a:gd name="connsiteX4" fmla="*/ 6033 w 120650"/>
                <a:gd name="connsiteY4" fmla="*/ 0 h 796925"/>
                <a:gd name="connsiteX0" fmla="*/ 3017 w 120650"/>
                <a:gd name="connsiteY0" fmla="*/ 0 h 800100"/>
                <a:gd name="connsiteX1" fmla="*/ 0 w 120650"/>
                <a:gd name="connsiteY1" fmla="*/ 685800 h 800100"/>
                <a:gd name="connsiteX2" fmla="*/ 120650 w 120650"/>
                <a:gd name="connsiteY2" fmla="*/ 800100 h 800100"/>
                <a:gd name="connsiteX3" fmla="*/ 120650 w 120650"/>
                <a:gd name="connsiteY3" fmla="*/ 123825 h 800100"/>
                <a:gd name="connsiteX4" fmla="*/ 3017 w 120650"/>
                <a:gd name="connsiteY4" fmla="*/ 0 h 800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650" h="800100">
                  <a:moveTo>
                    <a:pt x="3017" y="0"/>
                  </a:moveTo>
                  <a:cubicBezTo>
                    <a:pt x="2011" y="228600"/>
                    <a:pt x="1006" y="457200"/>
                    <a:pt x="0" y="685800"/>
                  </a:cubicBezTo>
                  <a:lnTo>
                    <a:pt x="120650" y="800100"/>
                  </a:lnTo>
                  <a:lnTo>
                    <a:pt x="120650" y="123825"/>
                  </a:lnTo>
                  <a:lnTo>
                    <a:pt x="3017" y="0"/>
                  </a:lnTo>
                  <a:close/>
                </a:path>
              </a:pathLst>
            </a:cu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8DC1AEF1-89AB-8041-E51A-10DF63D7966C}"/>
                </a:ext>
              </a:extLst>
            </p:cNvPr>
            <p:cNvSpPr/>
            <p:nvPr/>
          </p:nvSpPr>
          <p:spPr>
            <a:xfrm>
              <a:off x="9690100" y="2828925"/>
              <a:ext cx="88900" cy="796925"/>
            </a:xfrm>
            <a:custGeom>
              <a:avLst/>
              <a:gdLst>
                <a:gd name="connsiteX0" fmla="*/ 88900 w 88900"/>
                <a:gd name="connsiteY0" fmla="*/ 0 h 796925"/>
                <a:gd name="connsiteX1" fmla="*/ 0 w 88900"/>
                <a:gd name="connsiteY1" fmla="*/ 120650 h 796925"/>
                <a:gd name="connsiteX2" fmla="*/ 0 w 88900"/>
                <a:gd name="connsiteY2" fmla="*/ 796925 h 796925"/>
                <a:gd name="connsiteX3" fmla="*/ 85725 w 88900"/>
                <a:gd name="connsiteY3" fmla="*/ 682625 h 796925"/>
                <a:gd name="connsiteX4" fmla="*/ 88900 w 88900"/>
                <a:gd name="connsiteY4" fmla="*/ 0 h 796925"/>
                <a:gd name="connsiteX0" fmla="*/ 127000 w 127000"/>
                <a:gd name="connsiteY0" fmla="*/ 0 h 727075"/>
                <a:gd name="connsiteX1" fmla="*/ 0 w 127000"/>
                <a:gd name="connsiteY1" fmla="*/ 50800 h 727075"/>
                <a:gd name="connsiteX2" fmla="*/ 0 w 127000"/>
                <a:gd name="connsiteY2" fmla="*/ 727075 h 727075"/>
                <a:gd name="connsiteX3" fmla="*/ 85725 w 127000"/>
                <a:gd name="connsiteY3" fmla="*/ 612775 h 727075"/>
                <a:gd name="connsiteX4" fmla="*/ 127000 w 127000"/>
                <a:gd name="connsiteY4" fmla="*/ 0 h 727075"/>
                <a:gd name="connsiteX0" fmla="*/ 82550 w 85865"/>
                <a:gd name="connsiteY0" fmla="*/ 0 h 796925"/>
                <a:gd name="connsiteX1" fmla="*/ 0 w 85865"/>
                <a:gd name="connsiteY1" fmla="*/ 120650 h 796925"/>
                <a:gd name="connsiteX2" fmla="*/ 0 w 85865"/>
                <a:gd name="connsiteY2" fmla="*/ 796925 h 796925"/>
                <a:gd name="connsiteX3" fmla="*/ 85725 w 85865"/>
                <a:gd name="connsiteY3" fmla="*/ 682625 h 796925"/>
                <a:gd name="connsiteX4" fmla="*/ 82550 w 85865"/>
                <a:gd name="connsiteY4" fmla="*/ 0 h 796925"/>
                <a:gd name="connsiteX0" fmla="*/ 88900 w 88900"/>
                <a:gd name="connsiteY0" fmla="*/ 0 h 796925"/>
                <a:gd name="connsiteX1" fmla="*/ 0 w 88900"/>
                <a:gd name="connsiteY1" fmla="*/ 120650 h 796925"/>
                <a:gd name="connsiteX2" fmla="*/ 0 w 88900"/>
                <a:gd name="connsiteY2" fmla="*/ 796925 h 796925"/>
                <a:gd name="connsiteX3" fmla="*/ 85725 w 88900"/>
                <a:gd name="connsiteY3" fmla="*/ 682625 h 796925"/>
                <a:gd name="connsiteX4" fmla="*/ 88900 w 88900"/>
                <a:gd name="connsiteY4" fmla="*/ 0 h 796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8900" h="796925">
                  <a:moveTo>
                    <a:pt x="88900" y="0"/>
                  </a:moveTo>
                  <a:lnTo>
                    <a:pt x="0" y="120650"/>
                  </a:lnTo>
                  <a:lnTo>
                    <a:pt x="0" y="796925"/>
                  </a:lnTo>
                  <a:lnTo>
                    <a:pt x="85725" y="682625"/>
                  </a:lnTo>
                  <a:cubicBezTo>
                    <a:pt x="86783" y="456142"/>
                    <a:pt x="87842" y="229658"/>
                    <a:pt x="88900" y="0"/>
                  </a:cubicBezTo>
                  <a:close/>
                </a:path>
              </a:pathLst>
            </a:cu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A255EE4-F2D9-2234-7796-4968332ADCF0}"/>
                </a:ext>
              </a:extLst>
            </p:cNvPr>
            <p:cNvSpPr/>
            <p:nvPr/>
          </p:nvSpPr>
          <p:spPr>
            <a:xfrm>
              <a:off x="9490075" y="2952750"/>
              <a:ext cx="200025" cy="673100"/>
            </a:xfrm>
            <a:prstGeom prst="rect">
              <a:avLst/>
            </a:pr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E4673CB8-22A1-C45D-D9EA-4962A5639467}"/>
              </a:ext>
            </a:extLst>
          </p:cNvPr>
          <p:cNvSpPr txBox="1">
            <a:spLocks/>
          </p:cNvSpPr>
          <p:nvPr/>
        </p:nvSpPr>
        <p:spPr>
          <a:xfrm>
            <a:off x="920995" y="2409463"/>
            <a:ext cx="1740367" cy="180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Isometric (Cubic)</a:t>
            </a:r>
          </a:p>
          <a:p>
            <a:pPr algn="ctr"/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equal axes; all perpendicular</a:t>
            </a:r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8F7A3030-D608-89E2-0805-AED35B318C32}"/>
              </a:ext>
            </a:extLst>
          </p:cNvPr>
          <p:cNvSpPr txBox="1">
            <a:spLocks/>
          </p:cNvSpPr>
          <p:nvPr/>
        </p:nvSpPr>
        <p:spPr>
          <a:xfrm>
            <a:off x="4605254" y="2409464"/>
            <a:ext cx="1740366" cy="180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Tetragonal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equal axes; all perpendicular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4C821811-EFEC-8B35-417D-A6BA0234FD60}"/>
              </a:ext>
            </a:extLst>
          </p:cNvPr>
          <p:cNvSpPr txBox="1">
            <a:spLocks/>
          </p:cNvSpPr>
          <p:nvPr/>
        </p:nvSpPr>
        <p:spPr>
          <a:xfrm>
            <a:off x="8358264" y="4217641"/>
            <a:ext cx="1548095" cy="17960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Hexagonal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a hexagon-shaped plane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4E669051-4398-CD01-5133-2C79C9B50D80}"/>
              </a:ext>
            </a:extLst>
          </p:cNvPr>
          <p:cNvSpPr txBox="1">
            <a:spLocks/>
          </p:cNvSpPr>
          <p:nvPr/>
        </p:nvSpPr>
        <p:spPr>
          <a:xfrm>
            <a:off x="8034723" y="2418909"/>
            <a:ext cx="1911392" cy="180817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Orthorhombic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unequal axes; all perpendicular</a:t>
            </a:r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7FD41EE3-CCE0-48F1-BB1B-C266F0AF749D}"/>
              </a:ext>
            </a:extLst>
          </p:cNvPr>
          <p:cNvSpPr txBox="1">
            <a:spLocks/>
          </p:cNvSpPr>
          <p:nvPr/>
        </p:nvSpPr>
        <p:spPr>
          <a:xfrm>
            <a:off x="983440" y="4217640"/>
            <a:ext cx="1624381" cy="18054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Monoclinic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unequal axes; only one is perpendicular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9D2C3E49-2C37-C695-E763-8CEDBD30F6F0}"/>
              </a:ext>
            </a:extLst>
          </p:cNvPr>
          <p:cNvSpPr txBox="1">
            <a:spLocks/>
          </p:cNvSpPr>
          <p:nvPr/>
        </p:nvSpPr>
        <p:spPr>
          <a:xfrm>
            <a:off x="4547244" y="4227086"/>
            <a:ext cx="1481467" cy="179600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Triclinic</a:t>
            </a:r>
          </a:p>
          <a:p>
            <a:r>
              <a:rPr lang="en-US" sz="14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unequal axes; none are perpendicular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8014B6E-CF9F-67B8-1AA4-149D6A828BEC}"/>
              </a:ext>
            </a:extLst>
          </p:cNvPr>
          <p:cNvGrpSpPr>
            <a:grpSpLocks noChangeAspect="1"/>
          </p:cNvGrpSpPr>
          <p:nvPr/>
        </p:nvGrpSpPr>
        <p:grpSpPr>
          <a:xfrm>
            <a:off x="2958045" y="2851404"/>
            <a:ext cx="970207" cy="964335"/>
            <a:chOff x="6728227" y="3018719"/>
            <a:chExt cx="580785" cy="577270"/>
          </a:xfrm>
          <a:solidFill>
            <a:schemeClr val="tx1"/>
          </a:solidFill>
        </p:grpSpPr>
        <p:sp>
          <p:nvSpPr>
            <p:cNvPr id="32" name="Parallelogram 31">
              <a:extLst>
                <a:ext uri="{FF2B5EF4-FFF2-40B4-BE49-F238E27FC236}">
                  <a16:creationId xmlns:a16="http://schemas.microsoft.com/office/drawing/2014/main" id="{E22F6568-47DF-ED20-388F-6C879D6E9BEF}"/>
                </a:ext>
              </a:extLst>
            </p:cNvPr>
            <p:cNvSpPr/>
            <p:nvPr/>
          </p:nvSpPr>
          <p:spPr>
            <a:xfrm>
              <a:off x="6728227" y="3018719"/>
              <a:ext cx="580785" cy="147994"/>
            </a:xfrm>
            <a:prstGeom prst="parallelogram">
              <a:avLst>
                <a:gd name="adj" fmla="val 103046"/>
              </a:avLst>
            </a:prstGeom>
            <a:grpFill/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Parallelogram 32">
              <a:extLst>
                <a:ext uri="{FF2B5EF4-FFF2-40B4-BE49-F238E27FC236}">
                  <a16:creationId xmlns:a16="http://schemas.microsoft.com/office/drawing/2014/main" id="{1B055137-583A-B4B4-9690-55CE69959A72}"/>
                </a:ext>
              </a:extLst>
            </p:cNvPr>
            <p:cNvSpPr/>
            <p:nvPr/>
          </p:nvSpPr>
          <p:spPr>
            <a:xfrm rot="5400000" flipV="1">
              <a:off x="6944713" y="3231691"/>
              <a:ext cx="577270" cy="151326"/>
            </a:xfrm>
            <a:prstGeom prst="parallelogram">
              <a:avLst>
                <a:gd name="adj" fmla="val 96533"/>
              </a:avLst>
            </a:prstGeom>
            <a:grpFill/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0BBC14E-6632-A16B-A222-7DE3C4B37891}"/>
                </a:ext>
              </a:extLst>
            </p:cNvPr>
            <p:cNvSpPr/>
            <p:nvPr/>
          </p:nvSpPr>
          <p:spPr>
            <a:xfrm>
              <a:off x="6728227" y="3166713"/>
              <a:ext cx="429458" cy="429276"/>
            </a:xfrm>
            <a:prstGeom prst="rect">
              <a:avLst/>
            </a:prstGeom>
            <a:grpFill/>
            <a:ln>
              <a:solidFill>
                <a:srgbClr val="0051B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59A9F82C-BE71-F089-9EBE-D70114066D51}"/>
              </a:ext>
            </a:extLst>
          </p:cNvPr>
          <p:cNvGrpSpPr>
            <a:grpSpLocks noChangeAspect="1"/>
          </p:cNvGrpSpPr>
          <p:nvPr/>
        </p:nvGrpSpPr>
        <p:grpSpPr>
          <a:xfrm>
            <a:off x="6666812" y="2652348"/>
            <a:ext cx="914198" cy="1339106"/>
            <a:chOff x="8013329" y="2908275"/>
            <a:chExt cx="577270" cy="845578"/>
          </a:xfrm>
        </p:grpSpPr>
        <p:sp>
          <p:nvSpPr>
            <p:cNvPr id="35" name="Parallelogram 34">
              <a:extLst>
                <a:ext uri="{FF2B5EF4-FFF2-40B4-BE49-F238E27FC236}">
                  <a16:creationId xmlns:a16="http://schemas.microsoft.com/office/drawing/2014/main" id="{BD852430-AEE6-CCD2-360B-2D5BD72064E7}"/>
                </a:ext>
              </a:extLst>
            </p:cNvPr>
            <p:cNvSpPr/>
            <p:nvPr/>
          </p:nvSpPr>
          <p:spPr>
            <a:xfrm>
              <a:off x="8013329" y="2908275"/>
              <a:ext cx="577270" cy="147994"/>
            </a:xfrm>
            <a:prstGeom prst="parallelogram">
              <a:avLst>
                <a:gd name="adj" fmla="val 96610"/>
              </a:avLst>
            </a:prstGeom>
            <a:solidFill>
              <a:srgbClr val="7C91B7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arallelogram 35">
              <a:extLst>
                <a:ext uri="{FF2B5EF4-FFF2-40B4-BE49-F238E27FC236}">
                  <a16:creationId xmlns:a16="http://schemas.microsoft.com/office/drawing/2014/main" id="{BD2578E8-2C65-93DD-4CB8-A04083E143B1}"/>
                </a:ext>
              </a:extLst>
            </p:cNvPr>
            <p:cNvSpPr/>
            <p:nvPr/>
          </p:nvSpPr>
          <p:spPr>
            <a:xfrm rot="5400000" flipV="1">
              <a:off x="8095661" y="3258915"/>
              <a:ext cx="845578" cy="144298"/>
            </a:xfrm>
            <a:prstGeom prst="parallelogram">
              <a:avLst>
                <a:gd name="adj" fmla="val 99722"/>
              </a:avLst>
            </a:pr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9F2ADBF-F946-24CA-6B8D-BBA156701390}"/>
                </a:ext>
              </a:extLst>
            </p:cNvPr>
            <p:cNvSpPr/>
            <p:nvPr/>
          </p:nvSpPr>
          <p:spPr>
            <a:xfrm>
              <a:off x="8013329" y="3056269"/>
              <a:ext cx="432972" cy="697584"/>
            </a:xfrm>
            <a:prstGeom prst="rect">
              <a:avLst/>
            </a:pr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53A13F9-0904-A207-02C9-9975B4FF5D76}"/>
              </a:ext>
            </a:extLst>
          </p:cNvPr>
          <p:cNvGrpSpPr>
            <a:grpSpLocks noChangeAspect="1"/>
          </p:cNvGrpSpPr>
          <p:nvPr/>
        </p:nvGrpSpPr>
        <p:grpSpPr>
          <a:xfrm>
            <a:off x="10109965" y="2731136"/>
            <a:ext cx="1142356" cy="1195153"/>
            <a:chOff x="6713186" y="4718162"/>
            <a:chExt cx="828207" cy="866485"/>
          </a:xfrm>
        </p:grpSpPr>
        <p:sp>
          <p:nvSpPr>
            <p:cNvPr id="38" name="Parallelogram 37">
              <a:extLst>
                <a:ext uri="{FF2B5EF4-FFF2-40B4-BE49-F238E27FC236}">
                  <a16:creationId xmlns:a16="http://schemas.microsoft.com/office/drawing/2014/main" id="{3B4A99E7-3D5C-293A-D24A-122E02186B27}"/>
                </a:ext>
              </a:extLst>
            </p:cNvPr>
            <p:cNvSpPr/>
            <p:nvPr/>
          </p:nvSpPr>
          <p:spPr>
            <a:xfrm>
              <a:off x="6713186" y="4720143"/>
              <a:ext cx="828207" cy="147994"/>
            </a:xfrm>
            <a:prstGeom prst="parallelogram">
              <a:avLst>
                <a:gd name="adj" fmla="val 103046"/>
              </a:avLst>
            </a:prstGeom>
            <a:solidFill>
              <a:srgbClr val="7C91B7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Parallelogram 38">
              <a:extLst>
                <a:ext uri="{FF2B5EF4-FFF2-40B4-BE49-F238E27FC236}">
                  <a16:creationId xmlns:a16="http://schemas.microsoft.com/office/drawing/2014/main" id="{617A0921-82E3-AB99-E67E-58A7A3BCFF85}"/>
                </a:ext>
              </a:extLst>
            </p:cNvPr>
            <p:cNvSpPr/>
            <p:nvPr/>
          </p:nvSpPr>
          <p:spPr>
            <a:xfrm rot="5400000" flipV="1">
              <a:off x="7031378" y="5074632"/>
              <a:ext cx="866485" cy="153545"/>
            </a:xfrm>
            <a:prstGeom prst="parallelogram">
              <a:avLst>
                <a:gd name="adj" fmla="val 100548"/>
              </a:avLst>
            </a:prstGeom>
            <a:solidFill>
              <a:srgbClr val="4871B9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2843C6C9-668D-86BB-E9BC-DEDB6970CA4D}"/>
                </a:ext>
              </a:extLst>
            </p:cNvPr>
            <p:cNvSpPr/>
            <p:nvPr/>
          </p:nvSpPr>
          <p:spPr>
            <a:xfrm>
              <a:off x="6713186" y="4868137"/>
              <a:ext cx="679016" cy="716510"/>
            </a:xfrm>
            <a:prstGeom prst="rect">
              <a:avLst/>
            </a:prstGeom>
            <a:solidFill>
              <a:schemeClr val="tx1"/>
            </a:solidFill>
            <a:ln cap="rnd">
              <a:solidFill>
                <a:srgbClr val="0051BA"/>
              </a:solidFill>
              <a:round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7" name="Text Placeholder 2">
            <a:extLst>
              <a:ext uri="{FF2B5EF4-FFF2-40B4-BE49-F238E27FC236}">
                <a16:creationId xmlns:a16="http://schemas.microsoft.com/office/drawing/2014/main" id="{CA48AC20-CE12-D0AA-F1FE-7C0CBF824B71}"/>
              </a:ext>
            </a:extLst>
          </p:cNvPr>
          <p:cNvSpPr txBox="1">
            <a:spLocks/>
          </p:cNvSpPr>
          <p:nvPr/>
        </p:nvSpPr>
        <p:spPr>
          <a:xfrm>
            <a:off x="3332641" y="6199716"/>
            <a:ext cx="5526719" cy="4292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0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Six Crystal Systems</a:t>
            </a:r>
          </a:p>
        </p:txBody>
      </p:sp>
    </p:spTree>
    <p:extLst>
      <p:ext uri="{BB962C8B-B14F-4D97-AF65-F5344CB8AC3E}">
        <p14:creationId xmlns:p14="http://schemas.microsoft.com/office/powerpoint/2010/main" val="19238921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B675DA-2D4B-F0D8-E3CD-86945E353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5810" y="2065948"/>
            <a:ext cx="3406590" cy="397704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8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shape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mineral if it were allowed to grow unrestricted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Controlled by the </a:t>
            </a:r>
            <a:r>
              <a:rPr lang="en-US" sz="28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crystalline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minerals have </a:t>
            </a:r>
            <a:r>
              <a:rPr lang="en-US" sz="2800" dirty="0">
                <a:solidFill>
                  <a:srgbClr val="0051B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 than one</a:t>
            </a: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crystal form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2955960" y="669818"/>
            <a:ext cx="6280080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dirty="0">
                <a:latin typeface="Arial Narrow"/>
                <a:ea typeface="Calibri"/>
                <a:cs typeface="Calibri"/>
              </a:rPr>
              <a:t>Crystal Form (Habit)</a:t>
            </a:r>
            <a:endParaRPr lang="en-US" sz="4800" b="1" dirty="0">
              <a:latin typeface="Arial Narrow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749EC450-1634-DFF1-4A08-54D4D8870A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62400" y="2003244"/>
            <a:ext cx="7743984" cy="41060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216686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008531AE-E9ED-E7E5-A319-B710BD88B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2886" y="6263656"/>
            <a:ext cx="1380806" cy="44203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AAFEAE2D-82B4-C9B8-7B61-90AA6EAFEA84}"/>
              </a:ext>
            </a:extLst>
          </p:cNvPr>
          <p:cNvSpPr/>
          <p:nvPr/>
        </p:nvSpPr>
        <p:spPr>
          <a:xfrm rot="-5400000">
            <a:off x="5526848" y="-4429841"/>
            <a:ext cx="1138304" cy="11080379"/>
          </a:xfrm>
          <a:prstGeom prst="roundRect">
            <a:avLst/>
          </a:prstGeom>
          <a:solidFill>
            <a:srgbClr val="0051B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US" sz="6600" b="1">
              <a:latin typeface="Arial Narrow"/>
              <a:ea typeface="Calibri"/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5EA9234-784D-EFA2-0010-9C410AB165B7}"/>
              </a:ext>
            </a:extLst>
          </p:cNvPr>
          <p:cNvSpPr txBox="1"/>
          <p:nvPr/>
        </p:nvSpPr>
        <p:spPr>
          <a:xfrm>
            <a:off x="555810" y="731374"/>
            <a:ext cx="1108038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i="1" dirty="0">
                <a:latin typeface="Arial Narrow"/>
                <a:ea typeface="Calibri"/>
                <a:cs typeface="Calibri"/>
              </a:rPr>
              <a:t>What are the crystal forms of the minerals below?</a:t>
            </a:r>
            <a:endParaRPr lang="en-US" sz="4000" b="1" i="1" dirty="0">
              <a:latin typeface="Arial Narrow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F2CD1EC-92CC-70E9-DF74-7AE77B60FF08}"/>
              </a:ext>
            </a:extLst>
          </p:cNvPr>
          <p:cNvGrpSpPr/>
          <p:nvPr/>
        </p:nvGrpSpPr>
        <p:grpSpPr>
          <a:xfrm>
            <a:off x="7838253" y="2163711"/>
            <a:ext cx="3676291" cy="3769466"/>
            <a:chOff x="7627812" y="1980886"/>
            <a:chExt cx="4176907" cy="4282770"/>
          </a:xfrm>
        </p:grpSpPr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1A469239-93F6-562C-E83C-D942F0C8D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002"/>
            <a:stretch/>
          </p:blipFill>
          <p:spPr>
            <a:xfrm>
              <a:off x="7828790" y="2129957"/>
              <a:ext cx="3975929" cy="4133699"/>
            </a:xfrm>
            <a:prstGeom prst="rect">
              <a:avLst/>
            </a:prstGeom>
            <a:noFill/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DC17704-2CA4-F9CA-2EDD-808A6CFD7982}"/>
                </a:ext>
              </a:extLst>
            </p:cNvPr>
            <p:cNvSpPr/>
            <p:nvPr/>
          </p:nvSpPr>
          <p:spPr>
            <a:xfrm>
              <a:off x="7627812" y="1980886"/>
              <a:ext cx="482518" cy="3439253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9DCC060-106F-0E4E-4B8D-B7A060A5A925}"/>
              </a:ext>
            </a:extLst>
          </p:cNvPr>
          <p:cNvGrpSpPr/>
          <p:nvPr/>
        </p:nvGrpSpPr>
        <p:grpSpPr>
          <a:xfrm>
            <a:off x="529306" y="2524935"/>
            <a:ext cx="3943285" cy="3638261"/>
            <a:chOff x="387281" y="2183105"/>
            <a:chExt cx="4480259" cy="4133699"/>
          </a:xfrm>
        </p:grpSpPr>
        <p:pic>
          <p:nvPicPr>
            <p:cNvPr id="7" name="Picture 5">
              <a:extLst>
                <a:ext uri="{FF2B5EF4-FFF2-40B4-BE49-F238E27FC236}">
                  <a16:creationId xmlns:a16="http://schemas.microsoft.com/office/drawing/2014/main" id="{749EC450-1634-DFF1-4A08-54D4D8870AC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424"/>
            <a:stretch/>
          </p:blipFill>
          <p:spPr>
            <a:xfrm>
              <a:off x="387281" y="2183105"/>
              <a:ext cx="4176907" cy="4133699"/>
            </a:xfrm>
            <a:prstGeom prst="rect">
              <a:avLst/>
            </a:prstGeom>
            <a:noFill/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A62FC6-29F8-57B6-50A0-BC8EFFE10FB6}"/>
                </a:ext>
              </a:extLst>
            </p:cNvPr>
            <p:cNvSpPr/>
            <p:nvPr/>
          </p:nvSpPr>
          <p:spPr>
            <a:xfrm>
              <a:off x="4181147" y="5474468"/>
              <a:ext cx="686393" cy="8423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 descr="Rhodochrosite: The Alma King | Beth Hoffman | Flickr">
            <a:extLst>
              <a:ext uri="{FF2B5EF4-FFF2-40B4-BE49-F238E27FC236}">
                <a16:creationId xmlns:a16="http://schemas.microsoft.com/office/drawing/2014/main" id="{E60931D3-400D-A6AC-B723-EF82B75BF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4188" y="1980886"/>
            <a:ext cx="3063624" cy="4593841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3934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1C8E11975B2043B9A7B43099817121" ma:contentTypeVersion="15" ma:contentTypeDescription="Create a new document." ma:contentTypeScope="" ma:versionID="f429da5868805be9ae1930a199ae5343">
  <xsd:schema xmlns:xsd="http://www.w3.org/2001/XMLSchema" xmlns:xs="http://www.w3.org/2001/XMLSchema" xmlns:p="http://schemas.microsoft.com/office/2006/metadata/properties" xmlns:ns2="4c0571ee-3f8c-43ae-a350-c1ef8cf8a28e" xmlns:ns3="b679db46-1b7e-4f69-ae21-e2882d6d02a1" targetNamespace="http://schemas.microsoft.com/office/2006/metadata/properties" ma:root="true" ma:fieldsID="d0f0c798576f9fc234b0038ec6f32d2f" ns2:_="" ns3:_="">
    <xsd:import namespace="4c0571ee-3f8c-43ae-a350-c1ef8cf8a28e"/>
    <xsd:import namespace="b679db46-1b7e-4f69-ae21-e2882d6d02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0571ee-3f8c-43ae-a350-c1ef8cf8a2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5c2c5899-478d-4689-af14-80570c5f1cc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2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79db46-1b7e-4f69-ae21-e2882d6d02a1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fb418110-0678-4f29-afec-374583fa0f6c}" ma:internalName="TaxCatchAll" ma:showField="CatchAllData" ma:web="b679db46-1b7e-4f69-ae21-e2882d6d02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679db46-1b7e-4f69-ae21-e2882d6d02a1" xsi:nil="true"/>
    <lcf76f155ced4ddcb4097134ff3c332f xmlns="4c0571ee-3f8c-43ae-a350-c1ef8cf8a28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E938413-1232-4F39-80F9-DBA5522A9C5B}"/>
</file>

<file path=customXml/itemProps2.xml><?xml version="1.0" encoding="utf-8"?>
<ds:datastoreItem xmlns:ds="http://schemas.openxmlformats.org/officeDocument/2006/customXml" ds:itemID="{65AE371F-3613-4397-8DF5-E12870DF503D}"/>
</file>

<file path=customXml/itemProps3.xml><?xml version="1.0" encoding="utf-8"?>
<ds:datastoreItem xmlns:ds="http://schemas.openxmlformats.org/officeDocument/2006/customXml" ds:itemID="{A6D552AE-4E68-4401-B9E4-1E3927859C4D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526</TotalTime>
  <Words>696</Words>
  <Application>Microsoft Macintosh PowerPoint</Application>
  <PresentationFormat>Widescreen</PresentationFormat>
  <Paragraphs>151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Narrow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Siomades, Sunday Honor</cp:lastModifiedBy>
  <cp:revision>570</cp:revision>
  <dcterms:created xsi:type="dcterms:W3CDTF">2024-03-12T15:11:36Z</dcterms:created>
  <dcterms:modified xsi:type="dcterms:W3CDTF">2024-08-07T18:04:44Z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0x010100831C8E11975B2043B9A7B43099817121</vt:lpwstr>
  </property>
</Properties>
</file>